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9" r:id="rId4"/>
    <p:sldId id="271" r:id="rId5"/>
    <p:sldId id="258" r:id="rId6"/>
    <p:sldId id="272" r:id="rId7"/>
    <p:sldId id="264" r:id="rId8"/>
    <p:sldId id="265" r:id="rId9"/>
    <p:sldId id="263" r:id="rId10"/>
    <p:sldId id="266" r:id="rId11"/>
    <p:sldId id="262" r:id="rId12"/>
    <p:sldId id="267" r:id="rId13"/>
    <p:sldId id="268" r:id="rId14"/>
    <p:sldId id="269" r:id="rId15"/>
    <p:sldId id="261" r:id="rId16"/>
    <p:sldId id="276" r:id="rId17"/>
    <p:sldId id="280" r:id="rId18"/>
    <p:sldId id="275" r:id="rId19"/>
    <p:sldId id="277" r:id="rId20"/>
    <p:sldId id="278" r:id="rId21"/>
    <p:sldId id="279" r:id="rId22"/>
    <p:sldId id="274" r:id="rId23"/>
  </p:sldIdLst>
  <p:sldSz cx="18288000" cy="10287000"/>
  <p:notesSz cx="6858000" cy="9144000"/>
  <p:embeddedFontLst>
    <p:embeddedFont>
      <p:font typeface="Anton" pitchFamily="2" charset="0"/>
      <p:regular r:id="rId25"/>
    </p:embeddedFont>
    <p:embeddedFont>
      <p:font typeface="Raleway" pitchFamily="2" charset="0"/>
      <p:regular r:id="rId26"/>
    </p:embeddedFont>
    <p:embeddedFont>
      <p:font typeface="Raleway Bold"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283" autoAdjust="0"/>
  </p:normalViewPr>
  <p:slideViewPr>
    <p:cSldViewPr>
      <p:cViewPr varScale="1">
        <p:scale>
          <a:sx n="69" d="100"/>
          <a:sy n="69" d="100"/>
        </p:scale>
        <p:origin x="8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EC1F2-5172-447E-B6D5-A147D48E15B2}" type="datetimeFigureOut">
              <a:rPr lang="vi-VN" smtClean="0"/>
              <a:t>16/04/2025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5D5B5-B06F-4717-8316-E690B865EB67}" type="slidenum">
              <a:rPr lang="vi-VN" smtClean="0"/>
              <a:t>‹#›</a:t>
            </a:fld>
            <a:endParaRPr lang="vi-VN"/>
          </a:p>
        </p:txBody>
      </p:sp>
    </p:spTree>
    <p:extLst>
      <p:ext uri="{BB962C8B-B14F-4D97-AF65-F5344CB8AC3E}">
        <p14:creationId xmlns:p14="http://schemas.microsoft.com/office/powerpoint/2010/main" val="295140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Diễn</a:t>
            </a:r>
            <a:r>
              <a:rPr lang="en-US" dirty="0"/>
              <a:t> </a:t>
            </a:r>
            <a:r>
              <a:rPr lang="en-US" dirty="0" err="1"/>
              <a:t>giải</a:t>
            </a:r>
            <a:r>
              <a:rPr lang="en-US" dirty="0"/>
              <a:t> </a:t>
            </a:r>
            <a:r>
              <a:rPr lang="en-US" dirty="0" err="1"/>
              <a:t>thêm</a:t>
            </a:r>
            <a:r>
              <a:rPr lang="en-US" dirty="0"/>
              <a:t>:</a:t>
            </a:r>
          </a:p>
          <a:p>
            <a:pPr marL="228600" indent="-228600">
              <a:buFontTx/>
              <a:buAutoNum type="arabicPeriod"/>
            </a:pPr>
            <a:r>
              <a:rPr lang="en-US" dirty="0" err="1"/>
              <a:t>Ngăn</a:t>
            </a:r>
            <a:r>
              <a:rPr lang="en-US" dirty="0"/>
              <a:t> </a:t>
            </a:r>
            <a:r>
              <a:rPr lang="en-US" dirty="0" err="1"/>
              <a:t>ngừa</a:t>
            </a:r>
            <a:r>
              <a:rPr lang="en-US" dirty="0"/>
              <a:t> </a:t>
            </a:r>
            <a:r>
              <a:rPr lang="en-US" dirty="0" err="1"/>
              <a:t>những</a:t>
            </a:r>
            <a:r>
              <a:rPr lang="en-US" dirty="0"/>
              <a:t> </a:t>
            </a:r>
            <a:r>
              <a:rPr lang="en-US" dirty="0" err="1"/>
              <a:t>biến</a:t>
            </a:r>
            <a:r>
              <a:rPr lang="en-US" dirty="0"/>
              <a:t> </a:t>
            </a:r>
            <a:r>
              <a:rPr lang="en-US" dirty="0" err="1"/>
              <a:t>chứng</a:t>
            </a:r>
            <a:r>
              <a:rPr lang="en-US" dirty="0"/>
              <a:t> </a:t>
            </a:r>
            <a:r>
              <a:rPr lang="en-US" dirty="0" err="1"/>
              <a:t>quan</a:t>
            </a:r>
            <a:r>
              <a:rPr lang="en-US" dirty="0"/>
              <a:t> </a:t>
            </a:r>
            <a:r>
              <a:rPr lang="en-US" dirty="0" err="1"/>
              <a:t>trọng</a:t>
            </a:r>
            <a:r>
              <a:rPr lang="en-US" dirty="0"/>
              <a:t>, </a:t>
            </a:r>
            <a:r>
              <a:rPr lang="en-US" dirty="0" err="1"/>
              <a:t>lý</a:t>
            </a:r>
            <a:r>
              <a:rPr lang="en-US" dirty="0"/>
              <a:t> do </a:t>
            </a:r>
            <a:r>
              <a:rPr lang="en-US" dirty="0" err="1"/>
              <a:t>nhiều</a:t>
            </a:r>
            <a:r>
              <a:rPr lang="en-US" dirty="0"/>
              <a:t> </a:t>
            </a:r>
            <a:r>
              <a:rPr lang="en-US" dirty="0" err="1"/>
              <a:t>bệnh</a:t>
            </a:r>
            <a:r>
              <a:rPr lang="en-US" dirty="0"/>
              <a:t> </a:t>
            </a:r>
            <a:r>
              <a:rPr lang="en-US" dirty="0" err="1"/>
              <a:t>về</a:t>
            </a:r>
            <a:r>
              <a:rPr lang="en-US" dirty="0"/>
              <a:t> </a:t>
            </a:r>
            <a:r>
              <a:rPr lang="en-US" dirty="0" err="1"/>
              <a:t>mắt</a:t>
            </a:r>
            <a:r>
              <a:rPr lang="en-US" dirty="0"/>
              <a:t> </a:t>
            </a:r>
            <a:r>
              <a:rPr lang="en-US" dirty="0" err="1"/>
              <a:t>nếu</a:t>
            </a:r>
            <a:r>
              <a:rPr lang="en-US" dirty="0"/>
              <a:t> </a:t>
            </a:r>
            <a:r>
              <a:rPr lang="en-US" dirty="0" err="1"/>
              <a:t>không</a:t>
            </a:r>
            <a:r>
              <a:rPr lang="en-US" dirty="0"/>
              <a:t> </a:t>
            </a:r>
            <a:r>
              <a:rPr lang="en-US" dirty="0" err="1"/>
              <a:t>được</a:t>
            </a:r>
            <a:r>
              <a:rPr lang="en-US" dirty="0"/>
              <a:t> </a:t>
            </a:r>
            <a:r>
              <a:rPr lang="en-US" dirty="0" err="1"/>
              <a:t>phát</a:t>
            </a:r>
            <a:r>
              <a:rPr lang="en-US" dirty="0"/>
              <a:t> </a:t>
            </a:r>
            <a:r>
              <a:rPr lang="en-US" dirty="0" err="1"/>
              <a:t>hiện</a:t>
            </a:r>
            <a:r>
              <a:rPr lang="en-US" dirty="0"/>
              <a:t> </a:t>
            </a:r>
            <a:r>
              <a:rPr lang="en-US" dirty="0" err="1"/>
              <a:t>sớm</a:t>
            </a:r>
            <a:r>
              <a:rPr lang="en-US" dirty="0"/>
              <a:t> </a:t>
            </a:r>
            <a:r>
              <a:rPr lang="en-US" dirty="0" err="1"/>
              <a:t>sẽ</a:t>
            </a:r>
            <a:r>
              <a:rPr lang="en-US" dirty="0"/>
              <a:t> </a:t>
            </a:r>
            <a:r>
              <a:rPr lang="en-US" dirty="0" err="1"/>
              <a:t>dẫn</a:t>
            </a:r>
            <a:r>
              <a:rPr lang="en-US" dirty="0"/>
              <a:t> </a:t>
            </a:r>
            <a:r>
              <a:rPr lang="en-US" dirty="0" err="1"/>
              <a:t>đến</a:t>
            </a:r>
            <a:r>
              <a:rPr lang="en-US" dirty="0"/>
              <a:t> </a:t>
            </a:r>
            <a:r>
              <a:rPr lang="en-US" dirty="0" err="1"/>
              <a:t>mù</a:t>
            </a:r>
            <a:r>
              <a:rPr lang="en-US" dirty="0"/>
              <a:t> </a:t>
            </a:r>
            <a:r>
              <a:rPr lang="en-US" dirty="0" err="1"/>
              <a:t>loà</a:t>
            </a:r>
            <a:r>
              <a:rPr lang="en-US" dirty="0"/>
              <a:t> </a:t>
            </a:r>
            <a:r>
              <a:rPr lang="en-US" dirty="0" err="1"/>
              <a:t>chẳng</a:t>
            </a:r>
            <a:r>
              <a:rPr lang="en-US" dirty="0"/>
              <a:t> </a:t>
            </a:r>
            <a:r>
              <a:rPr lang="en-US" dirty="0" err="1"/>
              <a:t>hạn</a:t>
            </a:r>
            <a:r>
              <a:rPr lang="en-US" dirty="0"/>
              <a:t> </a:t>
            </a:r>
            <a:r>
              <a:rPr lang="en-US" dirty="0" err="1"/>
              <a:t>như</a:t>
            </a:r>
            <a:r>
              <a:rPr lang="en-US" dirty="0"/>
              <a:t> </a:t>
            </a:r>
            <a:r>
              <a:rPr lang="en-US" dirty="0" err="1"/>
              <a:t>cận</a:t>
            </a:r>
            <a:r>
              <a:rPr lang="en-US" dirty="0"/>
              <a:t> </a:t>
            </a:r>
            <a:r>
              <a:rPr lang="en-US" dirty="0" err="1"/>
              <a:t>thị</a:t>
            </a:r>
            <a:r>
              <a:rPr lang="en-US" dirty="0"/>
              <a:t> </a:t>
            </a:r>
            <a:r>
              <a:rPr lang="en-US" dirty="0" err="1"/>
              <a:t>hoặc</a:t>
            </a:r>
            <a:r>
              <a:rPr lang="en-US" dirty="0"/>
              <a:t>  </a:t>
            </a:r>
            <a:r>
              <a:rPr lang="en-US" dirty="0" err="1"/>
              <a:t>đục</a:t>
            </a:r>
            <a:r>
              <a:rPr lang="en-US" dirty="0"/>
              <a:t> </a:t>
            </a:r>
            <a:r>
              <a:rPr lang="en-US" dirty="0" err="1"/>
              <a:t>thuỷ</a:t>
            </a:r>
            <a:r>
              <a:rPr lang="en-US" dirty="0"/>
              <a:t> </a:t>
            </a:r>
            <a:r>
              <a:rPr lang="en-US" dirty="0" err="1"/>
              <a:t>tinh</a:t>
            </a:r>
            <a:r>
              <a:rPr lang="en-US" dirty="0"/>
              <a:t> </a:t>
            </a:r>
            <a:r>
              <a:rPr lang="en-US" dirty="0" err="1"/>
              <a:t>thể</a:t>
            </a:r>
            <a:endParaRPr lang="en-US" dirty="0"/>
          </a:p>
          <a:p>
            <a:pPr marL="228600" indent="-228600">
              <a:buFontTx/>
              <a:buAutoNum type="arabicPeriod"/>
            </a:pPr>
            <a:r>
              <a:rPr lang="en-US" dirty="0"/>
              <a:t> </a:t>
            </a:r>
            <a:r>
              <a:rPr lang="en-US" dirty="0" err="1"/>
              <a:t>Tăng</a:t>
            </a:r>
            <a:r>
              <a:rPr lang="en-US" dirty="0"/>
              <a:t> </a:t>
            </a:r>
            <a:r>
              <a:rPr lang="en-US" dirty="0" err="1"/>
              <a:t>hiệu</a:t>
            </a:r>
            <a:r>
              <a:rPr lang="en-US" dirty="0"/>
              <a:t> </a:t>
            </a:r>
            <a:r>
              <a:rPr lang="en-US" dirty="0" err="1"/>
              <a:t>quả</a:t>
            </a:r>
            <a:r>
              <a:rPr lang="en-US" dirty="0"/>
              <a:t> </a:t>
            </a:r>
            <a:r>
              <a:rPr lang="en-US" dirty="0" err="1"/>
              <a:t>điều</a:t>
            </a:r>
            <a:r>
              <a:rPr lang="en-US" dirty="0"/>
              <a:t> </a:t>
            </a:r>
            <a:r>
              <a:rPr lang="en-US" dirty="0" err="1"/>
              <a:t>trị</a:t>
            </a:r>
            <a:r>
              <a:rPr lang="en-US" dirty="0"/>
              <a:t> </a:t>
            </a:r>
            <a:r>
              <a:rPr lang="en-US" dirty="0" err="1"/>
              <a:t>khi</a:t>
            </a:r>
            <a:r>
              <a:rPr lang="en-US" dirty="0"/>
              <a:t> </a:t>
            </a:r>
            <a:r>
              <a:rPr lang="en-US" dirty="0" err="1"/>
              <a:t>phát</a:t>
            </a:r>
            <a:r>
              <a:rPr lang="en-US" dirty="0"/>
              <a:t> </a:t>
            </a:r>
            <a:r>
              <a:rPr lang="en-US" dirty="0" err="1"/>
              <a:t>hiện</a:t>
            </a:r>
            <a:r>
              <a:rPr lang="en-US" dirty="0"/>
              <a:t> </a:t>
            </a:r>
            <a:r>
              <a:rPr lang="en-US" dirty="0" err="1"/>
              <a:t>sớm</a:t>
            </a:r>
            <a:r>
              <a:rPr lang="en-US" dirty="0"/>
              <a:t> </a:t>
            </a:r>
            <a:r>
              <a:rPr lang="en-US" dirty="0" err="1"/>
              <a:t>giúp</a:t>
            </a:r>
            <a:r>
              <a:rPr lang="en-US" dirty="0"/>
              <a:t> </a:t>
            </a:r>
            <a:r>
              <a:rPr lang="en-US" dirty="0" err="1"/>
              <a:t>bác</a:t>
            </a:r>
            <a:r>
              <a:rPr lang="en-US" dirty="0"/>
              <a:t> </a:t>
            </a:r>
            <a:r>
              <a:rPr lang="en-US" dirty="0" err="1"/>
              <a:t>sĩ</a:t>
            </a:r>
            <a:r>
              <a:rPr lang="en-US" dirty="0"/>
              <a:t> can </a:t>
            </a:r>
            <a:r>
              <a:rPr lang="en-US" dirty="0" err="1"/>
              <a:t>thiệp</a:t>
            </a:r>
            <a:r>
              <a:rPr lang="en-US" dirty="0"/>
              <a:t> </a:t>
            </a:r>
            <a:r>
              <a:rPr lang="en-US" dirty="0" err="1"/>
              <a:t>đúng</a:t>
            </a:r>
            <a:r>
              <a:rPr lang="en-US" dirty="0"/>
              <a:t> </a:t>
            </a:r>
            <a:r>
              <a:rPr lang="en-US" dirty="0" err="1"/>
              <a:t>thời</a:t>
            </a:r>
            <a:r>
              <a:rPr lang="en-US" dirty="0"/>
              <a:t> </a:t>
            </a:r>
            <a:r>
              <a:rPr lang="en-US" dirty="0" err="1"/>
              <a:t>điểm</a:t>
            </a:r>
            <a:r>
              <a:rPr lang="en-US" dirty="0"/>
              <a:t>, </a:t>
            </a:r>
            <a:r>
              <a:rPr lang="en-US" dirty="0" err="1"/>
              <a:t>giúp</a:t>
            </a:r>
            <a:r>
              <a:rPr lang="en-US" dirty="0"/>
              <a:t> </a:t>
            </a:r>
            <a:r>
              <a:rPr lang="en-US" dirty="0" err="1"/>
              <a:t>điều</a:t>
            </a:r>
            <a:r>
              <a:rPr lang="en-US" dirty="0"/>
              <a:t> </a:t>
            </a:r>
            <a:r>
              <a:rPr lang="en-US" dirty="0" err="1"/>
              <a:t>trị</a:t>
            </a:r>
            <a:r>
              <a:rPr lang="en-US" dirty="0"/>
              <a:t> </a:t>
            </a:r>
            <a:r>
              <a:rPr lang="en-US" dirty="0" err="1"/>
              <a:t>nhanh</a:t>
            </a:r>
            <a:r>
              <a:rPr lang="en-US" dirty="0"/>
              <a:t> </a:t>
            </a:r>
            <a:r>
              <a:rPr lang="en-US" dirty="0" err="1"/>
              <a:t>hơn</a:t>
            </a:r>
            <a:r>
              <a:rPr lang="en-US" dirty="0"/>
              <a:t> – </a:t>
            </a:r>
            <a:r>
              <a:rPr lang="en-US" dirty="0" err="1"/>
              <a:t>ít</a:t>
            </a:r>
            <a:r>
              <a:rPr lang="en-US" dirty="0"/>
              <a:t> </a:t>
            </a:r>
            <a:r>
              <a:rPr lang="en-US" dirty="0" err="1"/>
              <a:t>tốn</a:t>
            </a:r>
            <a:r>
              <a:rPr lang="en-US" dirty="0"/>
              <a:t> </a:t>
            </a:r>
            <a:r>
              <a:rPr lang="en-US" dirty="0" err="1"/>
              <a:t>kém</a:t>
            </a:r>
            <a:r>
              <a:rPr lang="en-US" dirty="0"/>
              <a:t> chi </a:t>
            </a:r>
            <a:r>
              <a:rPr lang="en-US" dirty="0" err="1"/>
              <a:t>phí</a:t>
            </a:r>
            <a:r>
              <a:rPr lang="en-US" dirty="0"/>
              <a:t> </a:t>
            </a:r>
            <a:r>
              <a:rPr lang="en-US" dirty="0" err="1"/>
              <a:t>hơn</a:t>
            </a:r>
            <a:r>
              <a:rPr lang="en-US" dirty="0"/>
              <a:t> </a:t>
            </a:r>
          </a:p>
          <a:p>
            <a:pPr marL="228600" indent="-228600">
              <a:buFontTx/>
              <a:buAutoNum type="arabicPeriod"/>
            </a:pPr>
            <a:r>
              <a:rPr lang="en-US" dirty="0" err="1"/>
              <a:t>Giảm</a:t>
            </a:r>
            <a:r>
              <a:rPr lang="en-US" dirty="0"/>
              <a:t> </a:t>
            </a:r>
            <a:r>
              <a:rPr lang="en-US" dirty="0" err="1"/>
              <a:t>gánh</a:t>
            </a:r>
            <a:r>
              <a:rPr lang="en-US" dirty="0"/>
              <a:t> </a:t>
            </a:r>
            <a:r>
              <a:rPr lang="en-US" dirty="0" err="1"/>
              <a:t>nặng</a:t>
            </a:r>
            <a:r>
              <a:rPr lang="en-US" dirty="0"/>
              <a:t> </a:t>
            </a:r>
            <a:r>
              <a:rPr lang="en-US" dirty="0" err="1"/>
              <a:t>cho</a:t>
            </a:r>
            <a:r>
              <a:rPr lang="en-US" dirty="0"/>
              <a:t> </a:t>
            </a:r>
            <a:r>
              <a:rPr lang="en-US" dirty="0" err="1"/>
              <a:t>hệ</a:t>
            </a:r>
            <a:r>
              <a:rPr lang="en-US" dirty="0"/>
              <a:t> </a:t>
            </a:r>
            <a:r>
              <a:rPr lang="en-US" dirty="0" err="1"/>
              <a:t>thống</a:t>
            </a:r>
            <a:r>
              <a:rPr lang="en-US" dirty="0"/>
              <a:t> y </a:t>
            </a:r>
            <a:r>
              <a:rPr lang="en-US" dirty="0" err="1"/>
              <a:t>tế</a:t>
            </a:r>
            <a:r>
              <a:rPr lang="en-US" dirty="0"/>
              <a:t> </a:t>
            </a:r>
            <a:r>
              <a:rPr lang="en-US" dirty="0" err="1"/>
              <a:t>vì</a:t>
            </a:r>
            <a:r>
              <a:rPr lang="en-US" dirty="0"/>
              <a:t> </a:t>
            </a:r>
            <a:r>
              <a:rPr lang="en-US" dirty="0" err="1"/>
              <a:t>khi</a:t>
            </a:r>
            <a:r>
              <a:rPr lang="en-US" dirty="0"/>
              <a:t> </a:t>
            </a:r>
            <a:r>
              <a:rPr lang="en-US" dirty="0" err="1"/>
              <a:t>được</a:t>
            </a:r>
            <a:r>
              <a:rPr lang="en-US" dirty="0"/>
              <a:t> </a:t>
            </a:r>
            <a:r>
              <a:rPr lang="en-US" dirty="0" err="1"/>
              <a:t>phát</a:t>
            </a:r>
            <a:r>
              <a:rPr lang="en-US" dirty="0"/>
              <a:t> </a:t>
            </a:r>
            <a:r>
              <a:rPr lang="en-US" dirty="0" err="1"/>
              <a:t>hiện</a:t>
            </a:r>
            <a:r>
              <a:rPr lang="en-US" dirty="0"/>
              <a:t> </a:t>
            </a:r>
            <a:r>
              <a:rPr lang="en-US" dirty="0" err="1"/>
              <a:t>và</a:t>
            </a:r>
            <a:r>
              <a:rPr lang="en-US" dirty="0"/>
              <a:t> </a:t>
            </a:r>
            <a:r>
              <a:rPr lang="en-US" dirty="0" err="1"/>
              <a:t>điều</a:t>
            </a:r>
            <a:r>
              <a:rPr lang="en-US" dirty="0"/>
              <a:t> </a:t>
            </a:r>
            <a:r>
              <a:rPr lang="en-US" dirty="0" err="1"/>
              <a:t>trị</a:t>
            </a:r>
            <a:r>
              <a:rPr lang="en-US" dirty="0"/>
              <a:t> </a:t>
            </a:r>
            <a:r>
              <a:rPr lang="en-US" dirty="0" err="1"/>
              <a:t>sớm</a:t>
            </a:r>
            <a:r>
              <a:rPr lang="en-US" dirty="0"/>
              <a:t> </a:t>
            </a:r>
            <a:r>
              <a:rPr lang="en-US" dirty="0" err="1"/>
              <a:t>giúp</a:t>
            </a:r>
            <a:r>
              <a:rPr lang="en-US" dirty="0"/>
              <a:t> </a:t>
            </a:r>
            <a:r>
              <a:rPr lang="en-US" dirty="0" err="1"/>
              <a:t>giảm</a:t>
            </a:r>
            <a:r>
              <a:rPr lang="en-US" dirty="0"/>
              <a:t> chi </a:t>
            </a:r>
            <a:r>
              <a:rPr lang="en-US" dirty="0" err="1"/>
              <a:t>phí</a:t>
            </a:r>
            <a:r>
              <a:rPr lang="en-US" dirty="0"/>
              <a:t>, </a:t>
            </a:r>
            <a:r>
              <a:rPr lang="en-US" dirty="0" err="1"/>
              <a:t>tránh</a:t>
            </a:r>
            <a:r>
              <a:rPr lang="en-US" dirty="0"/>
              <a:t> </a:t>
            </a:r>
            <a:r>
              <a:rPr lang="en-US" dirty="0" err="1"/>
              <a:t>việc</a:t>
            </a:r>
            <a:r>
              <a:rPr lang="en-US" dirty="0"/>
              <a:t> </a:t>
            </a:r>
            <a:r>
              <a:rPr lang="en-US" dirty="0" err="1"/>
              <a:t>quá</a:t>
            </a:r>
            <a:r>
              <a:rPr lang="en-US" dirty="0"/>
              <a:t> </a:t>
            </a:r>
            <a:r>
              <a:rPr lang="en-US" dirty="0" err="1"/>
              <a:t>tải</a:t>
            </a:r>
            <a:r>
              <a:rPr lang="en-US" dirty="0"/>
              <a:t> </a:t>
            </a:r>
            <a:r>
              <a:rPr lang="en-US" dirty="0" err="1"/>
              <a:t>bệnh</a:t>
            </a:r>
            <a:r>
              <a:rPr lang="en-US" dirty="0"/>
              <a:t> </a:t>
            </a:r>
            <a:r>
              <a:rPr lang="en-US" dirty="0" err="1"/>
              <a:t>viện</a:t>
            </a:r>
            <a:r>
              <a:rPr lang="en-US" dirty="0"/>
              <a:t> </a:t>
            </a:r>
            <a:r>
              <a:rPr lang="en-US" dirty="0" err="1"/>
              <a:t>và</a:t>
            </a:r>
            <a:r>
              <a:rPr lang="en-US" dirty="0"/>
              <a:t> </a:t>
            </a:r>
            <a:r>
              <a:rPr lang="en-US" dirty="0" err="1"/>
              <a:t>hạn</a:t>
            </a:r>
            <a:r>
              <a:rPr lang="en-US" dirty="0"/>
              <a:t> </a:t>
            </a:r>
            <a:r>
              <a:rPr lang="en-US" dirty="0" err="1"/>
              <a:t>chế</a:t>
            </a:r>
            <a:r>
              <a:rPr lang="en-US" dirty="0"/>
              <a:t> </a:t>
            </a:r>
            <a:r>
              <a:rPr lang="en-US" dirty="0" err="1"/>
              <a:t>các</a:t>
            </a:r>
            <a:r>
              <a:rPr lang="en-US" dirty="0"/>
              <a:t> ca </a:t>
            </a:r>
            <a:r>
              <a:rPr lang="en-US" dirty="0" err="1"/>
              <a:t>phẫu</a:t>
            </a:r>
            <a:r>
              <a:rPr lang="en-US" dirty="0"/>
              <a:t> </a:t>
            </a:r>
            <a:r>
              <a:rPr lang="en-US" dirty="0" err="1"/>
              <a:t>thuật</a:t>
            </a:r>
            <a:r>
              <a:rPr lang="en-US" dirty="0"/>
              <a:t> </a:t>
            </a:r>
            <a:r>
              <a:rPr lang="en-US" dirty="0" err="1"/>
              <a:t>muộn</a:t>
            </a:r>
            <a:r>
              <a:rPr lang="en-US" dirty="0"/>
              <a:t> </a:t>
            </a:r>
            <a:r>
              <a:rPr lang="en-US" dirty="0" err="1"/>
              <a:t>gây</a:t>
            </a:r>
            <a:r>
              <a:rPr lang="en-US" dirty="0"/>
              <a:t> </a:t>
            </a:r>
            <a:r>
              <a:rPr lang="en-US" dirty="0" err="1"/>
              <a:t>phức</a:t>
            </a:r>
            <a:r>
              <a:rPr lang="en-US" dirty="0"/>
              <a:t> </a:t>
            </a:r>
            <a:r>
              <a:rPr lang="en-US" dirty="0" err="1"/>
              <a:t>tạp</a:t>
            </a:r>
            <a:r>
              <a:rPr lang="en-US" dirty="0"/>
              <a:t> </a:t>
            </a:r>
            <a:r>
              <a:rPr lang="en-US" dirty="0" err="1"/>
              <a:t>cho</a:t>
            </a:r>
            <a:r>
              <a:rPr lang="en-US" dirty="0"/>
              <a:t> </a:t>
            </a:r>
            <a:r>
              <a:rPr lang="en-US" dirty="0" err="1"/>
              <a:t>các</a:t>
            </a:r>
            <a:r>
              <a:rPr lang="en-US" dirty="0"/>
              <a:t> y </a:t>
            </a:r>
            <a:r>
              <a:rPr lang="en-US" dirty="0" err="1"/>
              <a:t>bác</a:t>
            </a:r>
            <a:r>
              <a:rPr lang="en-US" dirty="0"/>
              <a:t> </a:t>
            </a:r>
            <a:r>
              <a:rPr lang="en-US" dirty="0" err="1"/>
              <a:t>sĩ</a:t>
            </a:r>
            <a:endParaRPr lang="en-US" dirty="0"/>
          </a:p>
          <a:p>
            <a:pPr marL="228600" indent="-228600">
              <a:buFontTx/>
              <a:buAutoNum type="arabicPeriod"/>
            </a:pPr>
            <a:r>
              <a:rPr lang="en-US" dirty="0"/>
              <a:t>Bảo </a:t>
            </a:r>
            <a:r>
              <a:rPr lang="en-US" dirty="0" err="1"/>
              <a:t>vệ</a:t>
            </a:r>
            <a:r>
              <a:rPr lang="en-US" dirty="0"/>
              <a:t> </a:t>
            </a:r>
            <a:r>
              <a:rPr lang="en-US" dirty="0" err="1"/>
              <a:t>chất</a:t>
            </a:r>
            <a:r>
              <a:rPr lang="en-US" dirty="0"/>
              <a:t> </a:t>
            </a:r>
            <a:r>
              <a:rPr lang="en-US" dirty="0" err="1"/>
              <a:t>lượng</a:t>
            </a:r>
            <a:r>
              <a:rPr lang="en-US" dirty="0"/>
              <a:t> </a:t>
            </a:r>
            <a:r>
              <a:rPr lang="en-US" dirty="0" err="1"/>
              <a:t>cuộc</a:t>
            </a:r>
            <a:r>
              <a:rPr lang="en-US" dirty="0"/>
              <a:t> </a:t>
            </a:r>
            <a:r>
              <a:rPr lang="en-US" dirty="0" err="1"/>
              <a:t>sống</a:t>
            </a:r>
            <a:r>
              <a:rPr lang="en-US" dirty="0"/>
              <a:t>. Thị </a:t>
            </a:r>
            <a:r>
              <a:rPr lang="en-US" dirty="0" err="1"/>
              <a:t>lực</a:t>
            </a:r>
            <a:r>
              <a:rPr lang="en-US" dirty="0"/>
              <a:t> </a:t>
            </a:r>
            <a:r>
              <a:rPr lang="en-US" dirty="0" err="1"/>
              <a:t>gây</a:t>
            </a:r>
            <a:r>
              <a:rPr lang="en-US" dirty="0"/>
              <a:t> </a:t>
            </a:r>
            <a:r>
              <a:rPr lang="en-US" dirty="0" err="1"/>
              <a:t>ảnh</a:t>
            </a:r>
            <a:r>
              <a:rPr lang="en-US" dirty="0"/>
              <a:t> </a:t>
            </a:r>
            <a:r>
              <a:rPr lang="en-US" dirty="0" err="1"/>
              <a:t>hưởng</a:t>
            </a:r>
            <a:r>
              <a:rPr lang="en-US" dirty="0"/>
              <a:t> </a:t>
            </a:r>
            <a:r>
              <a:rPr lang="en-US" dirty="0" err="1"/>
              <a:t>trực</a:t>
            </a:r>
            <a:r>
              <a:rPr lang="en-US" dirty="0"/>
              <a:t> </a:t>
            </a:r>
            <a:r>
              <a:rPr lang="en-US" dirty="0" err="1"/>
              <a:t>tiếp</a:t>
            </a:r>
            <a:r>
              <a:rPr lang="en-US" dirty="0"/>
              <a:t> </a:t>
            </a:r>
            <a:r>
              <a:rPr lang="en-US" dirty="0" err="1"/>
              <a:t>đến</a:t>
            </a:r>
            <a:r>
              <a:rPr lang="en-US" dirty="0"/>
              <a:t> </a:t>
            </a:r>
            <a:r>
              <a:rPr lang="en-US" dirty="0" err="1"/>
              <a:t>khả</a:t>
            </a:r>
            <a:r>
              <a:rPr lang="en-US" dirty="0"/>
              <a:t> </a:t>
            </a:r>
            <a:r>
              <a:rPr lang="en-US" dirty="0" err="1"/>
              <a:t>năng</a:t>
            </a:r>
            <a:r>
              <a:rPr lang="en-US" dirty="0"/>
              <a:t> </a:t>
            </a:r>
            <a:r>
              <a:rPr lang="en-US" dirty="0" err="1"/>
              <a:t>học</a:t>
            </a:r>
            <a:r>
              <a:rPr lang="en-US" dirty="0"/>
              <a:t> </a:t>
            </a:r>
            <a:r>
              <a:rPr lang="en-US" dirty="0" err="1"/>
              <a:t>tạp</a:t>
            </a:r>
            <a:r>
              <a:rPr lang="en-US" dirty="0"/>
              <a:t> </a:t>
            </a:r>
            <a:r>
              <a:rPr lang="en-US" dirty="0" err="1"/>
              <a:t>và</a:t>
            </a:r>
            <a:r>
              <a:rPr lang="en-US" dirty="0"/>
              <a:t> </a:t>
            </a:r>
            <a:r>
              <a:rPr lang="en-US" dirty="0" err="1"/>
              <a:t>làm</a:t>
            </a:r>
            <a:r>
              <a:rPr lang="en-US" dirty="0"/>
              <a:t> </a:t>
            </a:r>
            <a:r>
              <a:rPr lang="en-US" dirty="0" err="1"/>
              <a:t>việc</a:t>
            </a:r>
            <a:r>
              <a:rPr lang="en-US" dirty="0"/>
              <a:t>, </a:t>
            </a:r>
            <a:r>
              <a:rPr lang="en-US" dirty="0" err="1"/>
              <a:t>sinh</a:t>
            </a:r>
            <a:r>
              <a:rPr lang="en-US" dirty="0"/>
              <a:t> </a:t>
            </a:r>
            <a:r>
              <a:rPr lang="en-US" dirty="0" err="1"/>
              <a:t>hoạt</a:t>
            </a:r>
            <a:r>
              <a:rPr lang="en-US" dirty="0"/>
              <a:t> </a:t>
            </a:r>
            <a:r>
              <a:rPr lang="en-US" dirty="0" err="1"/>
              <a:t>hằng</a:t>
            </a:r>
            <a:r>
              <a:rPr lang="en-US" dirty="0"/>
              <a:t> </a:t>
            </a:r>
            <a:r>
              <a:rPr lang="en-US" dirty="0" err="1"/>
              <a:t>ngày</a:t>
            </a:r>
            <a:r>
              <a:rPr lang="en-US" dirty="0"/>
              <a:t> </a:t>
            </a:r>
            <a:r>
              <a:rPr lang="en-US" dirty="0" err="1"/>
              <a:t>nên</a:t>
            </a:r>
            <a:r>
              <a:rPr lang="en-US" dirty="0"/>
              <a:t> </a:t>
            </a:r>
            <a:r>
              <a:rPr lang="en-US" dirty="0" err="1"/>
              <a:t>phát</a:t>
            </a:r>
            <a:r>
              <a:rPr lang="en-US" dirty="0"/>
              <a:t> </a:t>
            </a:r>
            <a:r>
              <a:rPr lang="en-US" dirty="0" err="1"/>
              <a:t>hiện</a:t>
            </a:r>
            <a:r>
              <a:rPr lang="en-US" dirty="0"/>
              <a:t> </a:t>
            </a:r>
            <a:r>
              <a:rPr lang="en-US" dirty="0" err="1"/>
              <a:t>bệnh</a:t>
            </a:r>
            <a:r>
              <a:rPr lang="en-US" dirty="0"/>
              <a:t> </a:t>
            </a:r>
            <a:r>
              <a:rPr lang="en-US" dirty="0" err="1"/>
              <a:t>sớm</a:t>
            </a:r>
            <a:r>
              <a:rPr lang="en-US" dirty="0"/>
              <a:t> </a:t>
            </a:r>
            <a:r>
              <a:rPr lang="en-US" dirty="0" err="1"/>
              <a:t>thì</a:t>
            </a:r>
            <a:r>
              <a:rPr lang="en-US" dirty="0"/>
              <a:t> </a:t>
            </a:r>
            <a:r>
              <a:rPr lang="en-US" dirty="0" err="1"/>
              <a:t>cải</a:t>
            </a:r>
            <a:r>
              <a:rPr lang="en-US" dirty="0"/>
              <a:t> </a:t>
            </a:r>
            <a:r>
              <a:rPr lang="en-US" dirty="0" err="1"/>
              <a:t>thiện</a:t>
            </a:r>
            <a:r>
              <a:rPr lang="en-US" dirty="0"/>
              <a:t> </a:t>
            </a:r>
            <a:r>
              <a:rPr lang="en-US" dirty="0" err="1"/>
              <a:t>được</a:t>
            </a:r>
            <a:r>
              <a:rPr lang="en-US" dirty="0"/>
              <a:t> </a:t>
            </a:r>
            <a:r>
              <a:rPr lang="en-US" dirty="0" err="1"/>
              <a:t>chất</a:t>
            </a:r>
            <a:r>
              <a:rPr lang="en-US" dirty="0"/>
              <a:t> </a:t>
            </a:r>
            <a:r>
              <a:rPr lang="en-US" dirty="0" err="1"/>
              <a:t>lượng</a:t>
            </a:r>
            <a:r>
              <a:rPr lang="en-US" dirty="0"/>
              <a:t> </a:t>
            </a:r>
            <a:r>
              <a:rPr lang="en-US" dirty="0" err="1"/>
              <a:t>cuộc</a:t>
            </a:r>
            <a:r>
              <a:rPr lang="en-US" dirty="0"/>
              <a:t> </a:t>
            </a:r>
            <a:r>
              <a:rPr lang="en-US" dirty="0" err="1"/>
              <a:t>sống</a:t>
            </a:r>
            <a:r>
              <a:rPr lang="en-US" dirty="0"/>
              <a:t> </a:t>
            </a:r>
            <a:r>
              <a:rPr lang="en-US" dirty="0" err="1"/>
              <a:t>rất</a:t>
            </a:r>
            <a:r>
              <a:rPr lang="en-US" dirty="0"/>
              <a:t> </a:t>
            </a:r>
            <a:r>
              <a:rPr lang="en-US" dirty="0" err="1"/>
              <a:t>nhiều</a:t>
            </a:r>
            <a:endParaRPr lang="en-US" dirty="0"/>
          </a:p>
          <a:p>
            <a:pPr marL="228600" indent="-228600">
              <a:buFontTx/>
              <a:buAutoNum type="arabicPeriod"/>
            </a:pPr>
            <a:r>
              <a:rPr lang="en-US" dirty="0" err="1"/>
              <a:t>Tăng</a:t>
            </a:r>
            <a:r>
              <a:rPr lang="en-US" dirty="0"/>
              <a:t> </a:t>
            </a:r>
            <a:r>
              <a:rPr lang="en-US" dirty="0" err="1"/>
              <a:t>tính</a:t>
            </a:r>
            <a:r>
              <a:rPr lang="en-US" dirty="0"/>
              <a:t> </a:t>
            </a:r>
            <a:r>
              <a:rPr lang="en-US" dirty="0" err="1"/>
              <a:t>chủ</a:t>
            </a:r>
            <a:r>
              <a:rPr lang="en-US" dirty="0"/>
              <a:t> </a:t>
            </a:r>
            <a:r>
              <a:rPr lang="en-US" dirty="0" err="1"/>
              <a:t>động</a:t>
            </a:r>
            <a:r>
              <a:rPr lang="en-US" dirty="0"/>
              <a:t> </a:t>
            </a:r>
            <a:r>
              <a:rPr lang="en-US" dirty="0" err="1"/>
              <a:t>trong</a:t>
            </a:r>
            <a:r>
              <a:rPr lang="en-US" dirty="0"/>
              <a:t> </a:t>
            </a:r>
            <a:r>
              <a:rPr lang="en-US" dirty="0" err="1"/>
              <a:t>việc</a:t>
            </a:r>
            <a:r>
              <a:rPr lang="en-US" dirty="0"/>
              <a:t> </a:t>
            </a:r>
            <a:r>
              <a:rPr lang="en-US" dirty="0" err="1"/>
              <a:t>chăm</a:t>
            </a:r>
            <a:r>
              <a:rPr lang="en-US" dirty="0"/>
              <a:t> </a:t>
            </a:r>
            <a:r>
              <a:rPr lang="en-US" dirty="0" err="1"/>
              <a:t>sóc</a:t>
            </a:r>
            <a:r>
              <a:rPr lang="en-US" dirty="0"/>
              <a:t> </a:t>
            </a:r>
            <a:r>
              <a:rPr lang="en-US" dirty="0" err="1"/>
              <a:t>sức</a:t>
            </a:r>
            <a:r>
              <a:rPr lang="en-US" dirty="0"/>
              <a:t> </a:t>
            </a:r>
            <a:r>
              <a:rPr lang="en-US" dirty="0" err="1"/>
              <a:t>khoẻ</a:t>
            </a:r>
            <a:r>
              <a:rPr lang="en-US" dirty="0"/>
              <a:t> </a:t>
            </a:r>
            <a:r>
              <a:rPr lang="en-US" dirty="0" err="1"/>
              <a:t>cá</a:t>
            </a:r>
            <a:r>
              <a:rPr lang="en-US" dirty="0"/>
              <a:t> </a:t>
            </a:r>
            <a:r>
              <a:rPr lang="en-US" dirty="0" err="1"/>
              <a:t>nhân</a:t>
            </a:r>
            <a:r>
              <a:rPr lang="en-US" dirty="0"/>
              <a:t>: </a:t>
            </a:r>
            <a:r>
              <a:rPr lang="en-US" dirty="0" err="1"/>
              <a:t>Người</a:t>
            </a:r>
            <a:r>
              <a:rPr lang="en-US" dirty="0"/>
              <a:t> </a:t>
            </a:r>
            <a:r>
              <a:rPr lang="en-US" dirty="0" err="1"/>
              <a:t>dân</a:t>
            </a:r>
            <a:r>
              <a:rPr lang="en-US" dirty="0"/>
              <a:t> </a:t>
            </a:r>
            <a:r>
              <a:rPr lang="en-US" dirty="0" err="1"/>
              <a:t>khi</a:t>
            </a:r>
            <a:r>
              <a:rPr lang="en-US" dirty="0"/>
              <a:t> </a:t>
            </a:r>
            <a:r>
              <a:rPr lang="en-US" dirty="0" err="1"/>
              <a:t>có</a:t>
            </a:r>
            <a:r>
              <a:rPr lang="en-US" dirty="0"/>
              <a:t> ý </a:t>
            </a:r>
            <a:r>
              <a:rPr lang="en-US" dirty="0" err="1"/>
              <a:t>thức</a:t>
            </a:r>
            <a:r>
              <a:rPr lang="en-US" dirty="0"/>
              <a:t> </a:t>
            </a:r>
            <a:r>
              <a:rPr lang="en-US" dirty="0" err="1"/>
              <a:t>kiểm</a:t>
            </a:r>
            <a:r>
              <a:rPr lang="en-US" dirty="0"/>
              <a:t> </a:t>
            </a:r>
            <a:r>
              <a:rPr lang="en-US" dirty="0" err="1"/>
              <a:t>tra</a:t>
            </a:r>
            <a:r>
              <a:rPr lang="en-US" dirty="0"/>
              <a:t> </a:t>
            </a:r>
            <a:r>
              <a:rPr lang="en-US" dirty="0" err="1"/>
              <a:t>mắt</a:t>
            </a:r>
            <a:r>
              <a:rPr lang="en-US" dirty="0"/>
              <a:t> </a:t>
            </a:r>
            <a:r>
              <a:rPr lang="en-US" dirty="0" err="1"/>
              <a:t>định</a:t>
            </a:r>
            <a:r>
              <a:rPr lang="en-US" dirty="0"/>
              <a:t> </a:t>
            </a:r>
            <a:r>
              <a:rPr lang="en-US" dirty="0" err="1"/>
              <a:t>kỳ</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nghệ</a:t>
            </a:r>
            <a:r>
              <a:rPr lang="en-US" dirty="0"/>
              <a:t> AI </a:t>
            </a:r>
            <a:r>
              <a:rPr lang="en-US" dirty="0" err="1"/>
              <a:t>hỗ</a:t>
            </a:r>
            <a:r>
              <a:rPr lang="en-US" dirty="0"/>
              <a:t> </a:t>
            </a:r>
            <a:r>
              <a:rPr lang="en-US" dirty="0" err="1"/>
              <a:t>trợ</a:t>
            </a:r>
            <a:r>
              <a:rPr lang="en-US" dirty="0"/>
              <a:t> </a:t>
            </a:r>
            <a:r>
              <a:rPr lang="en-US" dirty="0" err="1"/>
              <a:t>sàng</a:t>
            </a:r>
            <a:r>
              <a:rPr lang="en-US" dirty="0"/>
              <a:t> </a:t>
            </a:r>
            <a:r>
              <a:rPr lang="en-US" dirty="0" err="1"/>
              <a:t>lọc</a:t>
            </a:r>
            <a:r>
              <a:rPr lang="en-US" dirty="0"/>
              <a:t> </a:t>
            </a:r>
            <a:r>
              <a:rPr lang="en-US" dirty="0" err="1"/>
              <a:t>tại</a:t>
            </a:r>
            <a:r>
              <a:rPr lang="en-US" dirty="0"/>
              <a:t> </a:t>
            </a:r>
            <a:r>
              <a:rPr lang="en-US" dirty="0" err="1"/>
              <a:t>nhà</a:t>
            </a:r>
            <a:r>
              <a:rPr lang="en-US" dirty="0"/>
              <a:t> </a:t>
            </a:r>
            <a:r>
              <a:rPr lang="en-US" dirty="0" err="1"/>
              <a:t>hoặc</a:t>
            </a:r>
            <a:r>
              <a:rPr lang="en-US" dirty="0"/>
              <a:t> </a:t>
            </a:r>
            <a:r>
              <a:rPr lang="en-US" dirty="0" err="1"/>
              <a:t>tuyến</a:t>
            </a:r>
            <a:r>
              <a:rPr lang="en-US" dirty="0"/>
              <a:t> </a:t>
            </a:r>
            <a:r>
              <a:rPr lang="en-US" dirty="0" err="1"/>
              <a:t>cơ</a:t>
            </a:r>
            <a:r>
              <a:rPr lang="en-US" dirty="0"/>
              <a:t> </a:t>
            </a:r>
            <a:r>
              <a:rPr lang="en-US" dirty="0" err="1"/>
              <a:t>sở</a:t>
            </a:r>
            <a:r>
              <a:rPr lang="en-US" dirty="0"/>
              <a:t> </a:t>
            </a:r>
          </a:p>
        </p:txBody>
      </p:sp>
      <p:sp>
        <p:nvSpPr>
          <p:cNvPr id="4" name="Slide Number Placeholder 3"/>
          <p:cNvSpPr>
            <a:spLocks noGrp="1"/>
          </p:cNvSpPr>
          <p:nvPr>
            <p:ph type="sldNum" sz="quarter" idx="5"/>
          </p:nvPr>
        </p:nvSpPr>
        <p:spPr/>
        <p:txBody>
          <a:bodyPr/>
          <a:lstStyle/>
          <a:p>
            <a:fld id="{5D75D5B5-B06F-4717-8316-E690B865EB67}" type="slidenum">
              <a:rPr lang="vi-VN" smtClean="0"/>
              <a:t>5</a:t>
            </a:fld>
            <a:endParaRPr lang="vi-VN"/>
          </a:p>
        </p:txBody>
      </p:sp>
    </p:spTree>
    <p:extLst>
      <p:ext uri="{BB962C8B-B14F-4D97-AF65-F5344CB8AC3E}">
        <p14:creationId xmlns:p14="http://schemas.microsoft.com/office/powerpoint/2010/main" val="3207301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vi-VN" dirty="0"/>
              <a:t>🔄 </a:t>
            </a:r>
            <a:r>
              <a:rPr lang="vi-VN" i="1" dirty="0" err="1"/>
              <a:t>Inverted</a:t>
            </a:r>
            <a:r>
              <a:rPr lang="vi-VN" i="1" dirty="0"/>
              <a:t> </a:t>
            </a:r>
            <a:r>
              <a:rPr lang="vi-VN" i="1" dirty="0" err="1"/>
              <a:t>Residual</a:t>
            </a:r>
            <a:r>
              <a:rPr lang="vi-VN" i="1" dirty="0"/>
              <a:t> </a:t>
            </a:r>
            <a:r>
              <a:rPr lang="vi-VN" i="1" dirty="0" err="1"/>
              <a:t>Blocks</a:t>
            </a:r>
            <a:r>
              <a:rPr lang="vi-VN" dirty="0"/>
              <a:t>: giảm chiều – mở rộng – gom lại giúp tiết kiệm tính toán</a:t>
            </a:r>
          </a:p>
          <a:p>
            <a:pPr>
              <a:buFont typeface="Arial" panose="020B0604020202020204" pitchFamily="34" charset="0"/>
              <a:buNone/>
            </a:pPr>
            <a:r>
              <a:rPr lang="vi-VN" dirty="0"/>
              <a:t>⚙️ </a:t>
            </a:r>
            <a:r>
              <a:rPr lang="vi-VN" i="1" dirty="0" err="1"/>
              <a:t>Depthwise</a:t>
            </a:r>
            <a:r>
              <a:rPr lang="vi-VN" i="1" dirty="0"/>
              <a:t> </a:t>
            </a:r>
            <a:r>
              <a:rPr lang="vi-VN" i="1" dirty="0" err="1"/>
              <a:t>Separable</a:t>
            </a:r>
            <a:r>
              <a:rPr lang="vi-VN" i="1" dirty="0"/>
              <a:t> </a:t>
            </a:r>
            <a:r>
              <a:rPr lang="vi-VN" i="1" dirty="0" err="1"/>
              <a:t>Convolutions</a:t>
            </a:r>
            <a:r>
              <a:rPr lang="vi-VN" dirty="0"/>
              <a:t>: tách xử lý từng kênh → nhẹ hơn nhiều</a:t>
            </a:r>
          </a:p>
          <a:p>
            <a:pPr>
              <a:buFont typeface="Arial" panose="020B0604020202020204" pitchFamily="34" charset="0"/>
              <a:buNone/>
            </a:pPr>
            <a:r>
              <a:rPr lang="vi-VN" dirty="0"/>
              <a:t>📉 </a:t>
            </a:r>
            <a:r>
              <a:rPr lang="vi-VN" i="1" dirty="0" err="1"/>
              <a:t>Linear</a:t>
            </a:r>
            <a:r>
              <a:rPr lang="vi-VN" i="1" dirty="0"/>
              <a:t> </a:t>
            </a:r>
            <a:r>
              <a:rPr lang="vi-VN" i="1" dirty="0" err="1"/>
              <a:t>Bottlenecks</a:t>
            </a:r>
            <a:r>
              <a:rPr lang="vi-VN" dirty="0"/>
              <a:t>: giữ thông tin đầu ra ổn định khi giảm chiều</a:t>
            </a:r>
          </a:p>
          <a:p>
            <a:endParaRPr lang="vi-VN" dirty="0"/>
          </a:p>
        </p:txBody>
      </p:sp>
      <p:sp>
        <p:nvSpPr>
          <p:cNvPr id="4" name="Slide Number Placeholder 3"/>
          <p:cNvSpPr>
            <a:spLocks noGrp="1"/>
          </p:cNvSpPr>
          <p:nvPr>
            <p:ph type="sldNum" sz="quarter" idx="5"/>
          </p:nvPr>
        </p:nvSpPr>
        <p:spPr/>
        <p:txBody>
          <a:bodyPr/>
          <a:lstStyle/>
          <a:p>
            <a:fld id="{5D75D5B5-B06F-4717-8316-E690B865EB67}" type="slidenum">
              <a:rPr lang="vi-VN" smtClean="0"/>
              <a:t>10</a:t>
            </a:fld>
            <a:endParaRPr lang="vi-VN"/>
          </a:p>
        </p:txBody>
      </p:sp>
    </p:spTree>
    <p:extLst>
      <p:ext uri="{BB962C8B-B14F-4D97-AF65-F5344CB8AC3E}">
        <p14:creationId xmlns:p14="http://schemas.microsoft.com/office/powerpoint/2010/main" val="1189729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svg"/><Relationship Id="rId7"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sv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svg"/><Relationship Id="rId7"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notesSlide" Target="../notesSlides/notesSlide1.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3.svg"/><Relationship Id="rId9" Type="http://schemas.openxmlformats.org/officeDocument/2006/relationships/image" Target="../media/image18.sv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bin"/><Relationship Id="rId5" Type="http://schemas.openxmlformats.org/officeDocument/2006/relationships/image" Target="../media/image30.jp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0000">
                <a:alpha val="100000"/>
              </a:srgbClr>
            </a:gs>
            <a:gs pos="100000">
              <a:srgbClr val="180321">
                <a:alpha val="100000"/>
              </a:srgbClr>
            </a:gs>
          </a:gsLst>
          <a:lin ang="0" scaled="0"/>
        </a:gradFill>
        <a:effectLst/>
      </p:bgPr>
    </p:bg>
    <p:spTree>
      <p:nvGrpSpPr>
        <p:cNvPr id="1" name=""/>
        <p:cNvGrpSpPr/>
        <p:nvPr/>
      </p:nvGrpSpPr>
      <p:grpSpPr>
        <a:xfrm>
          <a:off x="0" y="0"/>
          <a:ext cx="0" cy="0"/>
          <a:chOff x="0" y="0"/>
          <a:chExt cx="0" cy="0"/>
        </a:xfrm>
      </p:grpSpPr>
      <p:sp>
        <p:nvSpPr>
          <p:cNvPr id="2" name="Freeform 2"/>
          <p:cNvSpPr/>
          <p:nvPr/>
        </p:nvSpPr>
        <p:spPr>
          <a:xfrm>
            <a:off x="4122591" y="1077887"/>
            <a:ext cx="9782585" cy="8229600"/>
          </a:xfrm>
          <a:custGeom>
            <a:avLst/>
            <a:gdLst/>
            <a:ahLst/>
            <a:cxnLst/>
            <a:rect l="l" t="t" r="r" b="b"/>
            <a:pathLst>
              <a:path w="9782585" h="8229600">
                <a:moveTo>
                  <a:pt x="0" y="0"/>
                </a:moveTo>
                <a:lnTo>
                  <a:pt x="9782586" y="0"/>
                </a:lnTo>
                <a:lnTo>
                  <a:pt x="9782586" y="8229600"/>
                </a:lnTo>
                <a:lnTo>
                  <a:pt x="0" y="8229600"/>
                </a:lnTo>
                <a:lnTo>
                  <a:pt x="0" y="0"/>
                </a:lnTo>
                <a:close/>
              </a:path>
            </a:pathLst>
          </a:custGeom>
          <a:blipFill>
            <a:blip r:embed="rId2"/>
            <a:stretch>
              <a:fillRect/>
            </a:stretch>
          </a:blipFill>
        </p:spPr>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891385" y="3688730"/>
            <a:ext cx="10505229" cy="2752084"/>
          </a:xfrm>
          <a:prstGeom prst="rect">
            <a:avLst/>
          </a:prstGeom>
        </p:spPr>
        <p:txBody>
          <a:bodyPr lIns="0" tIns="0" rIns="0" bIns="0" rtlCol="0" anchor="t">
            <a:spAutoFit/>
          </a:bodyPr>
          <a:lstStyle/>
          <a:p>
            <a:pPr algn="ctr">
              <a:lnSpc>
                <a:spcPts val="22526"/>
              </a:lnSpc>
              <a:spcBef>
                <a:spcPct val="0"/>
              </a:spcBef>
            </a:pPr>
            <a:r>
              <a:rPr lang="en-US" sz="16090" dirty="0">
                <a:solidFill>
                  <a:srgbClr val="FFFFFF"/>
                </a:solidFill>
                <a:latin typeface="Anton"/>
                <a:ea typeface="Anton"/>
                <a:cs typeface="Anton"/>
                <a:sym typeface="Anton"/>
              </a:rPr>
              <a:t>EYE</a:t>
            </a:r>
          </a:p>
        </p:txBody>
      </p:sp>
      <p:sp>
        <p:nvSpPr>
          <p:cNvPr id="5" name="TextBox 5"/>
          <p:cNvSpPr txBox="1"/>
          <p:nvPr/>
        </p:nvSpPr>
        <p:spPr>
          <a:xfrm>
            <a:off x="6307743" y="6205244"/>
            <a:ext cx="5630123" cy="636794"/>
          </a:xfrm>
          <a:prstGeom prst="rect">
            <a:avLst/>
          </a:prstGeom>
        </p:spPr>
        <p:txBody>
          <a:bodyPr lIns="0" tIns="0" rIns="0" bIns="0" rtlCol="0" anchor="t">
            <a:spAutoFit/>
          </a:bodyPr>
          <a:lstStyle/>
          <a:p>
            <a:pPr algn="ctr">
              <a:lnSpc>
                <a:spcPts val="5125"/>
              </a:lnSpc>
              <a:spcBef>
                <a:spcPct val="0"/>
              </a:spcBef>
            </a:pPr>
            <a:r>
              <a:rPr lang="en-US" sz="3660" spc="1973">
                <a:solidFill>
                  <a:srgbClr val="FFFFFF"/>
                </a:solidFill>
                <a:latin typeface="Raleway"/>
                <a:ea typeface="Raleway"/>
                <a:cs typeface="Raleway"/>
                <a:sym typeface="Raleway"/>
              </a:rPr>
              <a:t>DISEASE</a:t>
            </a:r>
          </a:p>
        </p:txBody>
      </p:sp>
      <p:sp>
        <p:nvSpPr>
          <p:cNvPr id="6" name="TextBox 6"/>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01/15</a:t>
            </a:r>
          </a:p>
        </p:txBody>
      </p:sp>
      <p:sp>
        <p:nvSpPr>
          <p:cNvPr id="7" name="TextBox 7"/>
          <p:cNvSpPr txBox="1"/>
          <p:nvPr/>
        </p:nvSpPr>
        <p:spPr>
          <a:xfrm>
            <a:off x="5056642" y="3287506"/>
            <a:ext cx="8848535" cy="636794"/>
          </a:xfrm>
          <a:prstGeom prst="rect">
            <a:avLst/>
          </a:prstGeom>
        </p:spPr>
        <p:txBody>
          <a:bodyPr lIns="0" tIns="0" rIns="0" bIns="0" rtlCol="0" anchor="t">
            <a:spAutoFit/>
          </a:bodyPr>
          <a:lstStyle/>
          <a:p>
            <a:pPr algn="ctr">
              <a:lnSpc>
                <a:spcPts val="5125"/>
              </a:lnSpc>
              <a:spcBef>
                <a:spcPct val="0"/>
              </a:spcBef>
            </a:pPr>
            <a:r>
              <a:rPr lang="en-US" sz="3660" spc="1973" dirty="0">
                <a:solidFill>
                  <a:srgbClr val="FFFFFF"/>
                </a:solidFill>
                <a:latin typeface="Raleway"/>
                <a:ea typeface="Raleway"/>
                <a:cs typeface="Raleway"/>
                <a:sym typeface="Raleway"/>
              </a:rPr>
              <a:t>CLASSIFICATION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4305300" y="1600335"/>
            <a:ext cx="9677400" cy="1214563"/>
          </a:xfrm>
          <a:prstGeom prst="rect">
            <a:avLst/>
          </a:prstGeom>
        </p:spPr>
        <p:txBody>
          <a:bodyPr wrap="square" lIns="0" tIns="0" rIns="0" bIns="0" rtlCol="0" anchor="t">
            <a:spAutoFit/>
          </a:bodyPr>
          <a:lstStyle/>
          <a:p>
            <a:pPr algn="ctr">
              <a:lnSpc>
                <a:spcPts val="8688"/>
              </a:lnSpc>
            </a:pPr>
            <a:r>
              <a:rPr lang="en-US" sz="11230" dirty="0">
                <a:solidFill>
                  <a:srgbClr val="FFFFFF"/>
                </a:solidFill>
                <a:latin typeface="Anton"/>
                <a:ea typeface="Anton"/>
                <a:cs typeface="Anton"/>
                <a:sym typeface="Anton"/>
              </a:rPr>
              <a:t>MOBILENET V2</a:t>
            </a:r>
          </a:p>
        </p:txBody>
      </p:sp>
      <p:grpSp>
        <p:nvGrpSpPr>
          <p:cNvPr id="25" name="Group 24">
            <a:extLst>
              <a:ext uri="{FF2B5EF4-FFF2-40B4-BE49-F238E27FC236}">
                <a16:creationId xmlns:a16="http://schemas.microsoft.com/office/drawing/2014/main" id="{96574B4F-1AA1-8EF7-F3AA-34DFCB0640E3}"/>
              </a:ext>
            </a:extLst>
          </p:cNvPr>
          <p:cNvGrpSpPr/>
          <p:nvPr/>
        </p:nvGrpSpPr>
        <p:grpSpPr>
          <a:xfrm>
            <a:off x="1755470" y="4146235"/>
            <a:ext cx="5545852" cy="1431063"/>
            <a:chOff x="1755470" y="4146235"/>
            <a:chExt cx="5545852" cy="1431063"/>
          </a:xfrm>
        </p:grpSpPr>
        <p:sp>
          <p:nvSpPr>
            <p:cNvPr id="13" name="AutoShape 13"/>
            <p:cNvSpPr/>
            <p:nvPr/>
          </p:nvSpPr>
          <p:spPr>
            <a:xfrm>
              <a:off x="5440826" y="4880817"/>
              <a:ext cx="1860496" cy="0"/>
            </a:xfrm>
            <a:prstGeom prst="line">
              <a:avLst/>
            </a:prstGeom>
            <a:ln w="38100" cap="flat">
              <a:solidFill>
                <a:srgbClr val="FFFFFF"/>
              </a:solidFill>
              <a:prstDash val="solid"/>
              <a:headEnd type="diamond" w="lg" len="lg"/>
              <a:tailEnd type="diamond" w="lg" len="lg"/>
            </a:ln>
          </p:spPr>
        </p:sp>
        <p:grpSp>
          <p:nvGrpSpPr>
            <p:cNvPr id="24" name="Group 23">
              <a:extLst>
                <a:ext uri="{FF2B5EF4-FFF2-40B4-BE49-F238E27FC236}">
                  <a16:creationId xmlns:a16="http://schemas.microsoft.com/office/drawing/2014/main" id="{8F18A067-B266-5DD6-ADF8-5D61686691B5}"/>
                </a:ext>
              </a:extLst>
            </p:cNvPr>
            <p:cNvGrpSpPr/>
            <p:nvPr/>
          </p:nvGrpSpPr>
          <p:grpSpPr>
            <a:xfrm>
              <a:off x="1755470" y="4146235"/>
              <a:ext cx="3685356" cy="1431063"/>
              <a:chOff x="1755470" y="4146235"/>
              <a:chExt cx="3685356" cy="1431063"/>
            </a:xfrm>
          </p:grpSpPr>
          <p:grpSp>
            <p:nvGrpSpPr>
              <p:cNvPr id="4" name="Group 4"/>
              <p:cNvGrpSpPr/>
              <p:nvPr/>
            </p:nvGrpSpPr>
            <p:grpSpPr>
              <a:xfrm>
                <a:off x="1755470" y="4146235"/>
                <a:ext cx="3685356" cy="1431063"/>
                <a:chOff x="0" y="0"/>
                <a:chExt cx="812800" cy="315619"/>
              </a:xfrm>
            </p:grpSpPr>
            <p:sp>
              <p:nvSpPr>
                <p:cNvPr id="5" name="Freeform 5"/>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6" name="TextBox 6"/>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061497" y="4650274"/>
                <a:ext cx="3073303" cy="410369"/>
              </a:xfrm>
              <a:prstGeom prst="rect">
                <a:avLst/>
              </a:prstGeom>
            </p:spPr>
            <p:txBody>
              <a:bodyPr lIns="0" tIns="0" rIns="0" bIns="0" rtlCol="0" anchor="t">
                <a:spAutoFit/>
              </a:bodyPr>
              <a:lstStyle/>
              <a:p>
                <a:pPr algn="ctr">
                  <a:lnSpc>
                    <a:spcPts val="3246"/>
                  </a:lnSpc>
                </a:pPr>
                <a:r>
                  <a:rPr lang="en-US" sz="2925" b="1" dirty="0" err="1">
                    <a:solidFill>
                      <a:srgbClr val="FFFFFF"/>
                    </a:solidFill>
                    <a:latin typeface="Raleway Bold"/>
                    <a:ea typeface="Raleway Bold"/>
                    <a:cs typeface="Raleway Bold"/>
                    <a:sym typeface="Raleway Bold"/>
                  </a:rPr>
                  <a:t>Nhẹ</a:t>
                </a:r>
                <a:r>
                  <a:rPr lang="en-US" sz="2925" b="1" dirty="0">
                    <a:solidFill>
                      <a:srgbClr val="FFFFFF"/>
                    </a:solidFill>
                    <a:latin typeface="Raleway Bold"/>
                    <a:ea typeface="Raleway Bold"/>
                    <a:cs typeface="Raleway Bold"/>
                    <a:sym typeface="Raleway Bold"/>
                  </a:rPr>
                  <a:t> </a:t>
                </a:r>
                <a:r>
                  <a:rPr lang="en-US" sz="2925" b="1" dirty="0" err="1">
                    <a:solidFill>
                      <a:srgbClr val="FFFFFF"/>
                    </a:solidFill>
                    <a:latin typeface="Raleway Bold"/>
                    <a:ea typeface="Raleway Bold"/>
                    <a:cs typeface="Raleway Bold"/>
                    <a:sym typeface="Raleway Bold"/>
                  </a:rPr>
                  <a:t>và</a:t>
                </a:r>
                <a:r>
                  <a:rPr lang="en-US" sz="2925" b="1" dirty="0">
                    <a:solidFill>
                      <a:srgbClr val="FFFFFF"/>
                    </a:solidFill>
                    <a:latin typeface="Raleway Bold"/>
                    <a:ea typeface="Raleway Bold"/>
                    <a:cs typeface="Raleway Bold"/>
                    <a:sym typeface="Raleway Bold"/>
                  </a:rPr>
                  <a:t> </a:t>
                </a:r>
                <a:r>
                  <a:rPr lang="en-US" sz="2925" b="1" dirty="0" err="1">
                    <a:solidFill>
                      <a:srgbClr val="FFFFFF"/>
                    </a:solidFill>
                    <a:latin typeface="Raleway Bold"/>
                    <a:ea typeface="Raleway Bold"/>
                    <a:cs typeface="Raleway Bold"/>
                    <a:sym typeface="Raleway Bold"/>
                  </a:rPr>
                  <a:t>nhanh</a:t>
                </a:r>
                <a:endParaRPr lang="en-US" sz="2925" b="1" dirty="0">
                  <a:solidFill>
                    <a:srgbClr val="FFFFFF"/>
                  </a:solidFill>
                  <a:latin typeface="Raleway Bold"/>
                  <a:ea typeface="Raleway Bold"/>
                  <a:cs typeface="Raleway Bold"/>
                  <a:sym typeface="Raleway Bold"/>
                </a:endParaRPr>
              </a:p>
            </p:txBody>
          </p:sp>
        </p:grpSp>
      </p:grpSp>
      <p:sp>
        <p:nvSpPr>
          <p:cNvPr id="18" name="TextBox 18"/>
          <p:cNvSpPr txBox="1"/>
          <p:nvPr/>
        </p:nvSpPr>
        <p:spPr>
          <a:xfrm>
            <a:off x="1377031" y="6037766"/>
            <a:ext cx="4442234" cy="1969770"/>
          </a:xfrm>
          <a:prstGeom prst="rect">
            <a:avLst/>
          </a:prstGeom>
        </p:spPr>
        <p:txBody>
          <a:bodyPr lIns="0" tIns="0" rIns="0" bIns="0" rtlCol="0" anchor="t">
            <a:spAutoFit/>
          </a:bodyPr>
          <a:lstStyle/>
          <a:p>
            <a:pPr algn="ctr">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Phù</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hợp</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ảnh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y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tế</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có</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thể</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triển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khai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trên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thiết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bị</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tài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nguyên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thấp</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(mobile, web,…)</a:t>
            </a:r>
          </a:p>
        </p:txBody>
      </p:sp>
      <p:grpSp>
        <p:nvGrpSpPr>
          <p:cNvPr id="26" name="Group 25">
            <a:extLst>
              <a:ext uri="{FF2B5EF4-FFF2-40B4-BE49-F238E27FC236}">
                <a16:creationId xmlns:a16="http://schemas.microsoft.com/office/drawing/2014/main" id="{DCF18B9F-14BD-420D-22D7-3F03C96862EE}"/>
              </a:ext>
            </a:extLst>
          </p:cNvPr>
          <p:cNvGrpSpPr/>
          <p:nvPr/>
        </p:nvGrpSpPr>
        <p:grpSpPr>
          <a:xfrm>
            <a:off x="7301322" y="4146235"/>
            <a:ext cx="5545852" cy="1431063"/>
            <a:chOff x="7301322" y="4146235"/>
            <a:chExt cx="5545852" cy="1431063"/>
          </a:xfrm>
        </p:grpSpPr>
        <p:grpSp>
          <p:nvGrpSpPr>
            <p:cNvPr id="7" name="Group 7"/>
            <p:cNvGrpSpPr/>
            <p:nvPr/>
          </p:nvGrpSpPr>
          <p:grpSpPr>
            <a:xfrm>
              <a:off x="7301322" y="4146235"/>
              <a:ext cx="3685356" cy="1431063"/>
              <a:chOff x="0" y="0"/>
              <a:chExt cx="812800" cy="315619"/>
            </a:xfrm>
          </p:grpSpPr>
          <p:sp>
            <p:nvSpPr>
              <p:cNvPr id="8" name="Freeform 8"/>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9" name="TextBox 9"/>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14" name="AutoShape 14"/>
            <p:cNvSpPr/>
            <p:nvPr/>
          </p:nvSpPr>
          <p:spPr>
            <a:xfrm>
              <a:off x="10986678" y="4861767"/>
              <a:ext cx="1860496" cy="0"/>
            </a:xfrm>
            <a:prstGeom prst="line">
              <a:avLst/>
            </a:prstGeom>
            <a:ln w="38100" cap="flat">
              <a:solidFill>
                <a:srgbClr val="FFFFFF"/>
              </a:solidFill>
              <a:prstDash val="solid"/>
              <a:headEnd type="diamond" w="lg" len="lg"/>
              <a:tailEnd type="diamond" w="lg" len="lg"/>
            </a:ln>
          </p:spPr>
        </p:sp>
        <p:sp>
          <p:nvSpPr>
            <p:cNvPr id="19" name="TextBox 19"/>
            <p:cNvSpPr txBox="1"/>
            <p:nvPr/>
          </p:nvSpPr>
          <p:spPr>
            <a:xfrm>
              <a:off x="7607348" y="4699048"/>
              <a:ext cx="3073303" cy="410369"/>
            </a:xfrm>
            <a:prstGeom prst="rect">
              <a:avLst/>
            </a:prstGeom>
          </p:spPr>
          <p:txBody>
            <a:bodyPr lIns="0" tIns="0" rIns="0" bIns="0" rtlCol="0" anchor="t">
              <a:spAutoFit/>
            </a:bodyPr>
            <a:lstStyle/>
            <a:p>
              <a:pPr algn="ctr">
                <a:lnSpc>
                  <a:spcPts val="3246"/>
                </a:lnSpc>
              </a:pPr>
              <a:r>
                <a:rPr lang="en-US" sz="2925" b="1" dirty="0">
                  <a:solidFill>
                    <a:srgbClr val="FFFFFF"/>
                  </a:solidFill>
                  <a:latin typeface="Raleway Bold"/>
                  <a:ea typeface="Raleway Bold"/>
                  <a:cs typeface="Raleway Bold"/>
                  <a:sym typeface="Raleway Bold"/>
                </a:rPr>
                <a:t>Hiệu </a:t>
              </a:r>
              <a:r>
                <a:rPr lang="en-US" sz="2925" b="1" dirty="0" err="1">
                  <a:solidFill>
                    <a:srgbClr val="FFFFFF"/>
                  </a:solidFill>
                  <a:latin typeface="Raleway Bold"/>
                  <a:ea typeface="Raleway Bold"/>
                  <a:cs typeface="Raleway Bold"/>
                  <a:sym typeface="Raleway Bold"/>
                </a:rPr>
                <a:t>suất</a:t>
              </a:r>
              <a:r>
                <a:rPr lang="en-US" sz="2925" b="1" dirty="0">
                  <a:solidFill>
                    <a:srgbClr val="FFFFFF"/>
                  </a:solidFill>
                  <a:latin typeface="Raleway Bold"/>
                  <a:ea typeface="Raleway Bold"/>
                  <a:cs typeface="Raleway Bold"/>
                  <a:sym typeface="Raleway Bold"/>
                </a:rPr>
                <a:t> </a:t>
              </a:r>
              <a:r>
                <a:rPr lang="en-US" sz="2925" b="1" dirty="0" err="1">
                  <a:solidFill>
                    <a:srgbClr val="FFFFFF"/>
                  </a:solidFill>
                  <a:latin typeface="Raleway Bold"/>
                  <a:ea typeface="Raleway Bold"/>
                  <a:cs typeface="Raleway Bold"/>
                  <a:sym typeface="Raleway Bold"/>
                </a:rPr>
                <a:t>cao</a:t>
              </a:r>
              <a:endParaRPr lang="en-US" sz="2925" b="1" dirty="0">
                <a:solidFill>
                  <a:srgbClr val="FFFFFF"/>
                </a:solidFill>
                <a:latin typeface="Raleway Bold"/>
                <a:ea typeface="Raleway Bold"/>
                <a:cs typeface="Raleway Bold"/>
                <a:sym typeface="Raleway Bold"/>
              </a:endParaRPr>
            </a:p>
          </p:txBody>
        </p:sp>
      </p:grpSp>
      <p:sp>
        <p:nvSpPr>
          <p:cNvPr id="20" name="TextBox 20"/>
          <p:cNvSpPr txBox="1"/>
          <p:nvPr/>
        </p:nvSpPr>
        <p:spPr>
          <a:xfrm>
            <a:off x="6922883" y="6037766"/>
            <a:ext cx="4442234" cy="795089"/>
          </a:xfrm>
          <a:prstGeom prst="rect">
            <a:avLst/>
          </a:prstGeom>
        </p:spPr>
        <p:txBody>
          <a:bodyPr lIns="0" tIns="0" rIns="0" bIns="0" rtlCol="0" anchor="t">
            <a:spAutoFit/>
          </a:bodyPr>
          <a:lstStyle/>
          <a:p>
            <a:pPr algn="ctr">
              <a:lnSpc>
                <a:spcPts val="3109"/>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chính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xác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cao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trên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ảnh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phân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giải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thấp</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grpSp>
        <p:nvGrpSpPr>
          <p:cNvPr id="27" name="Group 26">
            <a:extLst>
              <a:ext uri="{FF2B5EF4-FFF2-40B4-BE49-F238E27FC236}">
                <a16:creationId xmlns:a16="http://schemas.microsoft.com/office/drawing/2014/main" id="{D028FA25-BE6D-2BD9-1818-D49999C11187}"/>
              </a:ext>
            </a:extLst>
          </p:cNvPr>
          <p:cNvGrpSpPr/>
          <p:nvPr/>
        </p:nvGrpSpPr>
        <p:grpSpPr>
          <a:xfrm>
            <a:off x="12848456" y="4146235"/>
            <a:ext cx="3685356" cy="1431063"/>
            <a:chOff x="12848456" y="4146235"/>
            <a:chExt cx="3685356" cy="1431063"/>
          </a:xfrm>
        </p:grpSpPr>
        <p:grpSp>
          <p:nvGrpSpPr>
            <p:cNvPr id="10" name="Group 10"/>
            <p:cNvGrpSpPr/>
            <p:nvPr/>
          </p:nvGrpSpPr>
          <p:grpSpPr>
            <a:xfrm>
              <a:off x="12848456" y="4146235"/>
              <a:ext cx="3685356" cy="1431063"/>
              <a:chOff x="0" y="0"/>
              <a:chExt cx="812800" cy="315619"/>
            </a:xfrm>
          </p:grpSpPr>
          <p:sp>
            <p:nvSpPr>
              <p:cNvPr id="11" name="Freeform 11"/>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12" name="TextBox 12"/>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3204863" y="4470448"/>
              <a:ext cx="2972542" cy="820738"/>
            </a:xfrm>
            <a:prstGeom prst="rect">
              <a:avLst/>
            </a:prstGeom>
          </p:spPr>
          <p:txBody>
            <a:bodyPr lIns="0" tIns="0" rIns="0" bIns="0" rtlCol="0" anchor="t">
              <a:spAutoFit/>
            </a:bodyPr>
            <a:lstStyle/>
            <a:p>
              <a:pPr algn="ctr">
                <a:lnSpc>
                  <a:spcPts val="3246"/>
                </a:lnSpc>
              </a:pPr>
              <a:r>
                <a:rPr lang="en-US" sz="2925" b="1" dirty="0" err="1">
                  <a:solidFill>
                    <a:srgbClr val="FFFFFF"/>
                  </a:solidFill>
                  <a:latin typeface="Raleway Bold"/>
                  <a:ea typeface="Raleway Bold"/>
                  <a:cs typeface="Raleway Bold"/>
                  <a:sym typeface="Raleway Bold"/>
                </a:rPr>
                <a:t>Tối</a:t>
              </a:r>
              <a:r>
                <a:rPr lang="en-US" sz="2925" b="1" dirty="0">
                  <a:solidFill>
                    <a:srgbClr val="FFFFFF"/>
                  </a:solidFill>
                  <a:latin typeface="Raleway Bold"/>
                  <a:ea typeface="Raleway Bold"/>
                  <a:cs typeface="Raleway Bold"/>
                  <a:sym typeface="Raleway Bold"/>
                </a:rPr>
                <a:t> </a:t>
              </a:r>
              <a:r>
                <a:rPr lang="en-US" sz="2925" b="1" dirty="0" err="1">
                  <a:solidFill>
                    <a:srgbClr val="FFFFFF"/>
                  </a:solidFill>
                  <a:latin typeface="Raleway Bold"/>
                  <a:ea typeface="Raleway Bold"/>
                  <a:cs typeface="Raleway Bold"/>
                  <a:sym typeface="Raleway Bold"/>
                </a:rPr>
                <a:t>ưu</a:t>
              </a:r>
              <a:r>
                <a:rPr lang="en-US" sz="2925" b="1" dirty="0">
                  <a:solidFill>
                    <a:srgbClr val="FFFFFF"/>
                  </a:solidFill>
                  <a:latin typeface="Raleway Bold"/>
                  <a:ea typeface="Raleway Bold"/>
                  <a:cs typeface="Raleway Bold"/>
                  <a:sym typeface="Raleway Bold"/>
                </a:rPr>
                <a:t> </a:t>
              </a:r>
              <a:r>
                <a:rPr lang="en-US" sz="2925" b="1" dirty="0" err="1">
                  <a:solidFill>
                    <a:srgbClr val="FFFFFF"/>
                  </a:solidFill>
                  <a:latin typeface="Raleway Bold"/>
                  <a:ea typeface="Raleway Bold"/>
                  <a:cs typeface="Raleway Bold"/>
                  <a:sym typeface="Raleway Bold"/>
                </a:rPr>
                <a:t>hoá</a:t>
              </a:r>
              <a:r>
                <a:rPr lang="en-US" sz="2925" b="1" dirty="0">
                  <a:solidFill>
                    <a:srgbClr val="FFFFFF"/>
                  </a:solidFill>
                  <a:latin typeface="Raleway Bold"/>
                  <a:ea typeface="Raleway Bold"/>
                  <a:cs typeface="Raleway Bold"/>
                  <a:sym typeface="Raleway Bold"/>
                </a:rPr>
                <a:t> </a:t>
              </a:r>
            </a:p>
            <a:p>
              <a:pPr algn="ctr">
                <a:lnSpc>
                  <a:spcPts val="3246"/>
                </a:lnSpc>
              </a:pPr>
              <a:r>
                <a:rPr lang="en-US" sz="2925" b="1" dirty="0" err="1">
                  <a:solidFill>
                    <a:srgbClr val="FFFFFF"/>
                  </a:solidFill>
                  <a:latin typeface="Raleway Bold"/>
                  <a:ea typeface="Raleway Bold"/>
                  <a:cs typeface="Raleway Bold"/>
                  <a:sym typeface="Raleway Bold"/>
                </a:rPr>
                <a:t>kiến</a:t>
              </a:r>
              <a:r>
                <a:rPr lang="en-US" sz="2925" b="1" dirty="0">
                  <a:solidFill>
                    <a:srgbClr val="FFFFFF"/>
                  </a:solidFill>
                  <a:latin typeface="Raleway Bold"/>
                  <a:ea typeface="Raleway Bold"/>
                  <a:cs typeface="Raleway Bold"/>
                  <a:sym typeface="Raleway Bold"/>
                </a:rPr>
                <a:t> </a:t>
              </a:r>
              <a:r>
                <a:rPr lang="en-US" sz="2925" b="1" dirty="0" err="1">
                  <a:solidFill>
                    <a:srgbClr val="FFFFFF"/>
                  </a:solidFill>
                  <a:latin typeface="Raleway Bold"/>
                  <a:ea typeface="Raleway Bold"/>
                  <a:cs typeface="Raleway Bold"/>
                  <a:sym typeface="Raleway Bold"/>
                </a:rPr>
                <a:t>trúc</a:t>
              </a:r>
              <a:r>
                <a:rPr lang="en-US" sz="2925" b="1" dirty="0">
                  <a:solidFill>
                    <a:srgbClr val="FFFFFF"/>
                  </a:solidFill>
                  <a:latin typeface="Raleway Bold"/>
                  <a:ea typeface="Raleway Bold"/>
                  <a:cs typeface="Raleway Bold"/>
                  <a:sym typeface="Raleway Bold"/>
                </a:rPr>
                <a:t> </a:t>
              </a:r>
            </a:p>
          </p:txBody>
        </p:sp>
      </p:grpSp>
      <p:sp>
        <p:nvSpPr>
          <p:cNvPr id="22" name="TextBox 22"/>
          <p:cNvSpPr txBox="1"/>
          <p:nvPr/>
        </p:nvSpPr>
        <p:spPr>
          <a:xfrm>
            <a:off x="12594343" y="5901511"/>
            <a:ext cx="4442234" cy="2859757"/>
          </a:xfrm>
          <a:prstGeom prst="rect">
            <a:avLst/>
          </a:prstGeom>
        </p:spPr>
        <p:txBody>
          <a:bodyPr lIns="0" tIns="0" rIns="0" bIns="0" rtlCol="0" anchor="t">
            <a:spAutoFit/>
          </a:bodyPr>
          <a:lstStyle/>
          <a:p>
            <a:pPr marL="457200" indent="-457200">
              <a:buFont typeface="Arial" panose="020B0604020202020204" pitchFamily="34" charset="0"/>
              <a:buChar char="•"/>
            </a:pPr>
            <a:r>
              <a:rPr lang="vi-VN" sz="3200" dirty="0">
                <a:solidFill>
                  <a:schemeClr val="bg1"/>
                </a:solidFill>
              </a:rPr>
              <a:t> </a:t>
            </a:r>
            <a:r>
              <a:rPr lang="vi-VN" sz="3200" dirty="0" err="1">
                <a:solidFill>
                  <a:schemeClr val="bg1"/>
                </a:solidFill>
                <a:latin typeface="+mj-lt"/>
              </a:rPr>
              <a:t>Inverted</a:t>
            </a:r>
            <a:r>
              <a:rPr lang="vi-VN" sz="3200" dirty="0">
                <a:solidFill>
                  <a:schemeClr val="bg1"/>
                </a:solidFill>
                <a:latin typeface="+mj-lt"/>
              </a:rPr>
              <a:t> </a:t>
            </a:r>
            <a:r>
              <a:rPr lang="vi-VN" sz="3200" dirty="0" err="1">
                <a:solidFill>
                  <a:schemeClr val="bg1"/>
                </a:solidFill>
                <a:latin typeface="+mj-lt"/>
              </a:rPr>
              <a:t>Residual</a:t>
            </a:r>
            <a:r>
              <a:rPr lang="vi-VN" sz="3200" dirty="0">
                <a:solidFill>
                  <a:schemeClr val="bg1"/>
                </a:solidFill>
                <a:latin typeface="+mj-lt"/>
              </a:rPr>
              <a:t> </a:t>
            </a:r>
            <a:r>
              <a:rPr lang="vi-VN" sz="3200" dirty="0" err="1">
                <a:solidFill>
                  <a:schemeClr val="bg1"/>
                </a:solidFill>
                <a:latin typeface="+mj-lt"/>
              </a:rPr>
              <a:t>Blocks</a:t>
            </a:r>
            <a:endParaRPr lang="vi-VN" sz="3200" dirty="0">
              <a:solidFill>
                <a:schemeClr val="bg1"/>
              </a:solidFill>
              <a:latin typeface="+mj-lt"/>
            </a:endParaRPr>
          </a:p>
          <a:p>
            <a:pPr marL="457200" indent="-457200">
              <a:buFont typeface="Arial" panose="020B0604020202020204" pitchFamily="34" charset="0"/>
              <a:buChar char="•"/>
            </a:pPr>
            <a:r>
              <a:rPr lang="vi-VN" sz="3200" dirty="0" err="1">
                <a:solidFill>
                  <a:schemeClr val="bg1"/>
                </a:solidFill>
                <a:latin typeface="+mj-lt"/>
              </a:rPr>
              <a:t>Depthwise</a:t>
            </a:r>
            <a:r>
              <a:rPr lang="vi-VN" sz="3200" dirty="0">
                <a:solidFill>
                  <a:schemeClr val="bg1"/>
                </a:solidFill>
                <a:latin typeface="+mj-lt"/>
              </a:rPr>
              <a:t> </a:t>
            </a:r>
            <a:r>
              <a:rPr lang="vi-VN" sz="3200" dirty="0" err="1">
                <a:solidFill>
                  <a:schemeClr val="bg1"/>
                </a:solidFill>
                <a:latin typeface="+mj-lt"/>
              </a:rPr>
              <a:t>Separable</a:t>
            </a:r>
            <a:r>
              <a:rPr lang="vi-VN" sz="3200" dirty="0">
                <a:solidFill>
                  <a:schemeClr val="bg1"/>
                </a:solidFill>
                <a:latin typeface="+mj-lt"/>
              </a:rPr>
              <a:t> </a:t>
            </a:r>
            <a:r>
              <a:rPr lang="vi-VN" sz="3200" dirty="0" err="1">
                <a:solidFill>
                  <a:schemeClr val="bg1"/>
                </a:solidFill>
                <a:latin typeface="+mj-lt"/>
              </a:rPr>
              <a:t>Convolutions</a:t>
            </a:r>
            <a:endParaRPr lang="vi-VN" sz="3200" dirty="0">
              <a:solidFill>
                <a:schemeClr val="bg1"/>
              </a:solidFill>
              <a:latin typeface="+mj-lt"/>
            </a:endParaRPr>
          </a:p>
          <a:p>
            <a:pPr marL="457200" indent="-457200">
              <a:buFont typeface="Arial" panose="020B0604020202020204" pitchFamily="34" charset="0"/>
              <a:buChar char="•"/>
            </a:pPr>
            <a:r>
              <a:rPr lang="vi-VN" sz="3200" dirty="0">
                <a:solidFill>
                  <a:schemeClr val="bg1"/>
                </a:solidFill>
                <a:latin typeface="+mj-lt"/>
              </a:rPr>
              <a:t> </a:t>
            </a:r>
            <a:r>
              <a:rPr lang="vi-VN" sz="3200" dirty="0" err="1">
                <a:solidFill>
                  <a:schemeClr val="bg1"/>
                </a:solidFill>
                <a:latin typeface="+mj-lt"/>
              </a:rPr>
              <a:t>Linear</a:t>
            </a:r>
            <a:r>
              <a:rPr lang="vi-VN" sz="3200" dirty="0">
                <a:solidFill>
                  <a:schemeClr val="bg1"/>
                </a:solidFill>
                <a:latin typeface="+mj-lt"/>
              </a:rPr>
              <a:t> </a:t>
            </a:r>
            <a:r>
              <a:rPr lang="vi-VN" sz="3200" dirty="0" err="1">
                <a:solidFill>
                  <a:schemeClr val="bg1"/>
                </a:solidFill>
                <a:latin typeface="+mj-lt"/>
              </a:rPr>
              <a:t>Bottlenecks</a:t>
            </a:r>
            <a:endParaRPr lang="vi-VN" sz="3200" dirty="0">
              <a:solidFill>
                <a:schemeClr val="bg1"/>
              </a:solidFill>
              <a:latin typeface="+mj-lt"/>
            </a:endParaRPr>
          </a:p>
          <a:p>
            <a:pPr>
              <a:lnSpc>
                <a:spcPts val="3109"/>
              </a:lnSpc>
              <a:spcBef>
                <a:spcPct val="0"/>
              </a:spcBef>
            </a:pP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23" name="TextBox 23"/>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PAGE</a:t>
            </a:r>
          </a:p>
          <a:p>
            <a:pPr algn="l">
              <a:lnSpc>
                <a:spcPts val="1633"/>
              </a:lnSpc>
              <a:spcBef>
                <a:spcPct val="0"/>
              </a:spcBef>
            </a:pPr>
            <a:r>
              <a:rPr lang="en-US" sz="1166" spc="628" dirty="0">
                <a:solidFill>
                  <a:srgbClr val="FFFFFF"/>
                </a:solidFill>
                <a:latin typeface="Raleway"/>
                <a:ea typeface="Raleway"/>
                <a:cs typeface="Raleway"/>
                <a:sym typeface="Raleway"/>
              </a:rPr>
              <a:t>10/15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randombar(horizontal)">
                                      <p:cBhvr>
                                        <p:cTn id="25" dur="500"/>
                                        <p:tgtEl>
                                          <p:spTgt spid="25"/>
                                        </p:tgtEl>
                                      </p:cBhvr>
                                    </p:animEffect>
                                  </p:childTnLst>
                                </p:cTn>
                              </p:par>
                            </p:childTnLst>
                          </p:cTn>
                        </p:par>
                        <p:par>
                          <p:cTn id="26" fill="hold">
                            <p:stCondLst>
                              <p:cond delay="500"/>
                            </p:stCondLst>
                            <p:childTnLst>
                              <p:par>
                                <p:cTn id="27" presetID="14" presetClass="entr" presetSubtype="1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500"/>
                                        <p:tgtEl>
                                          <p:spTgt spid="26"/>
                                        </p:tgtEl>
                                      </p:cBhvr>
                                    </p:animEffect>
                                  </p:childTnLst>
                                </p:cTn>
                              </p:par>
                            </p:childTnLst>
                          </p:cTn>
                        </p:par>
                        <p:par>
                          <p:cTn id="30" fill="hold">
                            <p:stCondLst>
                              <p:cond delay="1000"/>
                            </p:stCondLst>
                            <p:childTnLst>
                              <p:par>
                                <p:cTn id="31" presetID="14" presetClass="entr" presetSubtype="1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randombar(horizontal)">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25"/>
                    </p:tgtEl>
                  </p:cond>
                </p:stCondLst>
                <p:endSync evt="end" delay="0">
                  <p:rtn val="all"/>
                </p:endSync>
                <p:childTnLst>
                  <p:par>
                    <p:cTn id="35" fill="hold">
                      <p:stCondLst>
                        <p:cond delay="0"/>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childTnLst>
                    </p:cTn>
                  </p:par>
                </p:childTnLst>
              </p:cTn>
              <p:nextCondLst>
                <p:cond evt="onClick" delay="0">
                  <p:tgtEl>
                    <p:spTgt spid="25"/>
                  </p:tgtEl>
                </p:cond>
              </p:nextCondLst>
            </p:seq>
            <p:seq concurrent="1" nextAc="seek">
              <p:cTn id="40" restart="whenNotActive" fill="hold" evtFilter="cancelBubble" nodeType="interactiveSeq">
                <p:stCondLst>
                  <p:cond evt="onClick" delay="0">
                    <p:tgtEl>
                      <p:spTgt spid="26"/>
                    </p:tgtEl>
                  </p:cond>
                </p:stCondLst>
                <p:endSync evt="end" delay="0">
                  <p:rtn val="all"/>
                </p:endSync>
                <p:childTnLst>
                  <p:par>
                    <p:cTn id="41" fill="hold">
                      <p:stCondLst>
                        <p:cond delay="0"/>
                      </p:stCondLst>
                      <p:childTnLst>
                        <p:par>
                          <p:cTn id="42" fill="hold">
                            <p:stCondLst>
                              <p:cond delay="0"/>
                            </p:stCondLst>
                            <p:childTnLst>
                              <p:par>
                                <p:cTn id="43" presetID="16" presetClass="entr" presetSubtype="37"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barn(outVertical)">
                                      <p:cBhvr>
                                        <p:cTn id="45" dur="500"/>
                                        <p:tgtEl>
                                          <p:spTgt spid="20"/>
                                        </p:tgtEl>
                                      </p:cBhvr>
                                    </p:animEffect>
                                  </p:childTnLst>
                                </p:cTn>
                              </p:par>
                            </p:childTnLst>
                          </p:cTn>
                        </p:par>
                      </p:childTnLst>
                    </p:cTn>
                  </p:par>
                </p:childTnLst>
              </p:cTn>
              <p:nextCondLst>
                <p:cond evt="onClick" delay="0">
                  <p:tgtEl>
                    <p:spTgt spid="26"/>
                  </p:tgtEl>
                </p:cond>
              </p:nextCondLst>
            </p:seq>
            <p:seq concurrent="1" nextAc="seek">
              <p:cTn id="46" restart="whenNotActive" fill="hold" evtFilter="cancelBubble" nodeType="interactiveSeq">
                <p:stCondLst>
                  <p:cond evt="onClick" delay="0">
                    <p:tgtEl>
                      <p:spTgt spid="27"/>
                    </p:tgtEl>
                  </p:cond>
                </p:stCondLst>
                <p:endSync evt="end" delay="0">
                  <p:rtn val="all"/>
                </p:endSync>
                <p:childTnLst>
                  <p:par>
                    <p:cTn id="47" fill="hold">
                      <p:stCondLst>
                        <p:cond delay="0"/>
                      </p:stCondLst>
                      <p:childTnLst>
                        <p:par>
                          <p:cTn id="48" fill="hold">
                            <p:stCondLst>
                              <p:cond delay="0"/>
                            </p:stCondLst>
                            <p:childTnLst>
                              <p:par>
                                <p:cTn id="49" presetID="16" presetClass="entr" presetSubtype="42"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arn(outHorizontal)">
                                      <p:cBhvr>
                                        <p:cTn id="51" dur="500"/>
                                        <p:tgtEl>
                                          <p:spTgt spid="22"/>
                                        </p:tgtEl>
                                      </p:cBhvr>
                                    </p:animEffect>
                                  </p:childTnLst>
                                </p:cTn>
                              </p:par>
                            </p:childTnLst>
                          </p:cTn>
                        </p:par>
                      </p:childTnLst>
                    </p:cTn>
                  </p:par>
                </p:childTnLst>
              </p:cTn>
              <p:nextCondLst>
                <p:cond evt="onClick" delay="0">
                  <p:tgtEl>
                    <p:spTgt spid="27"/>
                  </p:tgtEl>
                </p:cond>
              </p:nextCondLst>
            </p:seq>
          </p:childTnLst>
        </p:cTn>
      </p:par>
    </p:tnLst>
    <p:bldLst>
      <p:bldP spid="16" grpId="0"/>
      <p:bldP spid="18" grpId="0"/>
      <p:bldP spid="20"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466773" y="3374890"/>
            <a:ext cx="5267534" cy="3074368"/>
          </a:xfrm>
          <a:prstGeom prst="rect">
            <a:avLst/>
          </a:prstGeom>
        </p:spPr>
        <p:txBody>
          <a:bodyPr lIns="0" tIns="0" rIns="0" bIns="0" rtlCol="0" anchor="t">
            <a:spAutoFit/>
          </a:bodyPr>
          <a:lstStyle/>
          <a:p>
            <a:pPr algn="l">
              <a:lnSpc>
                <a:spcPts val="12239"/>
              </a:lnSpc>
            </a:pPr>
            <a:r>
              <a:rPr lang="vi-VN" sz="8000" dirty="0">
                <a:solidFill>
                  <a:srgbClr val="FFFFFF"/>
                </a:solidFill>
                <a:latin typeface="Anton"/>
                <a:ea typeface="Anton"/>
                <a:cs typeface="Anton"/>
                <a:sym typeface="Anton"/>
              </a:rPr>
              <a:t>Tổng quan dữ liệu</a:t>
            </a:r>
            <a:endParaRPr lang="en-US" sz="8000" dirty="0">
              <a:solidFill>
                <a:srgbClr val="FFFFFF"/>
              </a:solidFill>
              <a:latin typeface="Anton"/>
              <a:ea typeface="Anton"/>
              <a:cs typeface="Anton"/>
              <a:sym typeface="Anton"/>
            </a:endParaRPr>
          </a:p>
        </p:txBody>
      </p:sp>
      <p:grpSp>
        <p:nvGrpSpPr>
          <p:cNvPr id="9" name="Group 9"/>
          <p:cNvGrpSpPr/>
          <p:nvPr/>
        </p:nvGrpSpPr>
        <p:grpSpPr>
          <a:xfrm>
            <a:off x="6532137" y="4612334"/>
            <a:ext cx="14254667" cy="713798"/>
            <a:chOff x="0" y="0"/>
            <a:chExt cx="1075976" cy="187996"/>
          </a:xfrm>
        </p:grpSpPr>
        <p:sp>
          <p:nvSpPr>
            <p:cNvPr id="10" name="Freeform 10"/>
            <p:cNvSpPr/>
            <p:nvPr/>
          </p:nvSpPr>
          <p:spPr>
            <a:xfrm>
              <a:off x="0" y="0"/>
              <a:ext cx="1075976" cy="187996"/>
            </a:xfrm>
            <a:custGeom>
              <a:avLst/>
              <a:gdLst/>
              <a:ahLst/>
              <a:cxnLst/>
              <a:rect l="l" t="t" r="r" b="b"/>
              <a:pathLst>
                <a:path w="1075976" h="187996">
                  <a:moveTo>
                    <a:pt x="0" y="0"/>
                  </a:moveTo>
                  <a:lnTo>
                    <a:pt x="1075976" y="0"/>
                  </a:lnTo>
                  <a:lnTo>
                    <a:pt x="1075976" y="187996"/>
                  </a:lnTo>
                  <a:lnTo>
                    <a:pt x="0" y="187996"/>
                  </a:lnTo>
                  <a:close/>
                </a:path>
              </a:pathLst>
            </a:custGeom>
            <a:gradFill rotWithShape="1">
              <a:gsLst>
                <a:gs pos="0">
                  <a:srgbClr val="365E93">
                    <a:alpha val="56000"/>
                  </a:srgbClr>
                </a:gs>
                <a:gs pos="100000">
                  <a:srgbClr val="AF2BA5">
                    <a:alpha val="56000"/>
                  </a:srgbClr>
                </a:gs>
              </a:gsLst>
              <a:lin ang="0"/>
            </a:gradFill>
          </p:spPr>
        </p:sp>
        <p:sp>
          <p:nvSpPr>
            <p:cNvPr id="11" name="TextBox 11"/>
            <p:cNvSpPr txBox="1"/>
            <p:nvPr/>
          </p:nvSpPr>
          <p:spPr>
            <a:xfrm>
              <a:off x="0" y="-38100"/>
              <a:ext cx="1075976" cy="226096"/>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12/15</a:t>
            </a:r>
          </a:p>
        </p:txBody>
      </p:sp>
      <p:sp>
        <p:nvSpPr>
          <p:cNvPr id="14" name="TextBox 14"/>
          <p:cNvSpPr txBox="1"/>
          <p:nvPr/>
        </p:nvSpPr>
        <p:spPr>
          <a:xfrm>
            <a:off x="7239000" y="2933700"/>
            <a:ext cx="5172941" cy="1295786"/>
          </a:xfrm>
          <a:prstGeom prst="rect">
            <a:avLst/>
          </a:prstGeom>
        </p:spPr>
        <p:txBody>
          <a:bodyPr lIns="0" tIns="0" rIns="0" bIns="0" rtlCol="0" anchor="t">
            <a:spAutoFit/>
          </a:bodyPr>
          <a:lstStyle/>
          <a:p>
            <a:pPr algn="l">
              <a:lnSpc>
                <a:spcPts val="2603"/>
              </a:lnSpc>
              <a:spcBef>
                <a:spcPct val="0"/>
              </a:spcBef>
            </a:pPr>
            <a:r>
              <a:rPr lang="en-US" sz="1859" dirty="0">
                <a:solidFill>
                  <a:srgbClr val="FFFFFF"/>
                </a:solidFill>
                <a:latin typeface="Raleway"/>
                <a:ea typeface="Raleway"/>
                <a:cs typeface="Raleway"/>
                <a:sym typeface="Raleway"/>
              </a:rPr>
              <a:t>Trong </a:t>
            </a:r>
            <a:r>
              <a:rPr lang="en-US" sz="1859" dirty="0" err="1">
                <a:solidFill>
                  <a:srgbClr val="FFFFFF"/>
                </a:solidFill>
                <a:latin typeface="Raleway"/>
                <a:ea typeface="Raleway"/>
                <a:cs typeface="Raleway"/>
                <a:sym typeface="Raleway"/>
              </a:rPr>
              <a:t>bài</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toán</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phân</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loại</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bệnh</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về</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mắt</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bộ</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dữ</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liệu</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đóng</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vai</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trò</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cốt</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lõi</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trong</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việc</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quyết</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định</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độ</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chính</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xác</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và</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khả</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năng</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tổng</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quát</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của</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mô</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hình</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học</a:t>
            </a:r>
            <a:r>
              <a:rPr lang="en-US" sz="1859" dirty="0">
                <a:solidFill>
                  <a:srgbClr val="FFFFFF"/>
                </a:solidFill>
                <a:latin typeface="Raleway"/>
                <a:ea typeface="Raleway"/>
                <a:cs typeface="Raleway"/>
                <a:sym typeface="Raleway"/>
              </a:rPr>
              <a:t> </a:t>
            </a:r>
            <a:r>
              <a:rPr lang="en-US" sz="1859" dirty="0" err="1">
                <a:solidFill>
                  <a:srgbClr val="FFFFFF"/>
                </a:solidFill>
                <a:latin typeface="Raleway"/>
                <a:ea typeface="Raleway"/>
                <a:cs typeface="Raleway"/>
                <a:sym typeface="Raleway"/>
              </a:rPr>
              <a:t>sâu</a:t>
            </a:r>
            <a:r>
              <a:rPr lang="en-US" sz="1859" dirty="0">
                <a:solidFill>
                  <a:srgbClr val="FFFFFF"/>
                </a:solidFill>
                <a:latin typeface="Raleway"/>
                <a:ea typeface="Raleway"/>
                <a:cs typeface="Raleway"/>
                <a:sym typeface="Raleway"/>
              </a:rPr>
              <a:t>.</a:t>
            </a:r>
          </a:p>
        </p:txBody>
      </p:sp>
      <p:sp>
        <p:nvSpPr>
          <p:cNvPr id="16" name="TextBox 16"/>
          <p:cNvSpPr txBox="1"/>
          <p:nvPr/>
        </p:nvSpPr>
        <p:spPr>
          <a:xfrm>
            <a:off x="7239000" y="5368024"/>
            <a:ext cx="5172941" cy="2307619"/>
          </a:xfrm>
          <a:prstGeom prst="rect">
            <a:avLst/>
          </a:prstGeom>
        </p:spPr>
        <p:txBody>
          <a:bodyPr lIns="0" tIns="0" rIns="0" bIns="0" rtlCol="0" anchor="t">
            <a:spAutoFit/>
          </a:bodyPr>
          <a:lstStyle/>
          <a:p>
            <a:pPr marL="457200" indent="-457200" algn="l">
              <a:lnSpc>
                <a:spcPts val="2603"/>
              </a:lnSpc>
              <a:spcBef>
                <a:spcPct val="0"/>
              </a:spcBef>
              <a:buFont typeface="+mj-lt"/>
              <a:buAutoNum type="arabicPeriod"/>
            </a:pPr>
            <a:r>
              <a:rPr lang="vi-VN" sz="1859" dirty="0">
                <a:solidFill>
                  <a:srgbClr val="FFFFFF"/>
                </a:solidFill>
                <a:latin typeface="Raleway"/>
                <a:ea typeface="Raleway"/>
                <a:cs typeface="Raleway"/>
                <a:sym typeface="Raleway"/>
              </a:rPr>
              <a:t>Cataract (Đục thủy tinh thể)</a:t>
            </a:r>
          </a:p>
          <a:p>
            <a:pPr marL="457200" indent="-457200" algn="l">
              <a:lnSpc>
                <a:spcPts val="2603"/>
              </a:lnSpc>
              <a:spcBef>
                <a:spcPct val="0"/>
              </a:spcBef>
              <a:buFont typeface="+mj-lt"/>
              <a:buAutoNum type="arabicPeriod"/>
            </a:pPr>
            <a:r>
              <a:rPr lang="vi-VN" sz="1859" dirty="0">
                <a:solidFill>
                  <a:srgbClr val="FFFFFF"/>
                </a:solidFill>
                <a:latin typeface="Raleway"/>
                <a:ea typeface="Raleway"/>
                <a:cs typeface="Raleway"/>
                <a:sym typeface="Raleway"/>
              </a:rPr>
              <a:t>Diabetic Retinopathy (Bệnh võng mạc do tiểu đường)</a:t>
            </a:r>
          </a:p>
          <a:p>
            <a:pPr marL="457200" indent="-457200" algn="l">
              <a:lnSpc>
                <a:spcPts val="2603"/>
              </a:lnSpc>
              <a:spcBef>
                <a:spcPct val="0"/>
              </a:spcBef>
              <a:buFont typeface="+mj-lt"/>
              <a:buAutoNum type="arabicPeriod"/>
            </a:pPr>
            <a:r>
              <a:rPr lang="vi-VN" sz="1859" dirty="0">
                <a:solidFill>
                  <a:srgbClr val="FFFFFF"/>
                </a:solidFill>
                <a:latin typeface="Raleway"/>
                <a:ea typeface="Raleway"/>
                <a:cs typeface="Raleway"/>
                <a:sym typeface="Raleway"/>
              </a:rPr>
              <a:t>Glaucoma (Cườm nước)</a:t>
            </a:r>
          </a:p>
          <a:p>
            <a:pPr marL="457200" indent="-457200" algn="l">
              <a:lnSpc>
                <a:spcPts val="2603"/>
              </a:lnSpc>
              <a:spcBef>
                <a:spcPct val="0"/>
              </a:spcBef>
              <a:buFont typeface="+mj-lt"/>
              <a:buAutoNum type="arabicPeriod"/>
            </a:pPr>
            <a:r>
              <a:rPr lang="vi-VN" sz="1859" dirty="0">
                <a:solidFill>
                  <a:srgbClr val="FFFFFF"/>
                </a:solidFill>
                <a:latin typeface="Raleway"/>
                <a:ea typeface="Raleway"/>
                <a:cs typeface="Raleway"/>
                <a:sym typeface="Raleway"/>
              </a:rPr>
              <a:t>Macular Scar (Sẹo hoàng điểm)</a:t>
            </a:r>
          </a:p>
          <a:p>
            <a:pPr marL="457200" indent="-457200" algn="l">
              <a:lnSpc>
                <a:spcPts val="2603"/>
              </a:lnSpc>
              <a:spcBef>
                <a:spcPct val="0"/>
              </a:spcBef>
              <a:buFont typeface="+mj-lt"/>
              <a:buAutoNum type="arabicPeriod"/>
            </a:pPr>
            <a:r>
              <a:rPr lang="vi-VN" sz="1859" dirty="0">
                <a:solidFill>
                  <a:srgbClr val="FFFFFF"/>
                </a:solidFill>
                <a:latin typeface="Raleway"/>
                <a:ea typeface="Raleway"/>
                <a:cs typeface="Raleway"/>
                <a:sym typeface="Raleway"/>
              </a:rPr>
              <a:t>Myopia (Cận thị)</a:t>
            </a:r>
          </a:p>
          <a:p>
            <a:pPr marL="457200" indent="-457200" algn="l">
              <a:lnSpc>
                <a:spcPts val="2603"/>
              </a:lnSpc>
              <a:spcBef>
                <a:spcPct val="0"/>
              </a:spcBef>
              <a:buFont typeface="+mj-lt"/>
              <a:buAutoNum type="arabicPeriod"/>
            </a:pPr>
            <a:r>
              <a:rPr lang="vi-VN" sz="1859" dirty="0">
                <a:solidFill>
                  <a:srgbClr val="FFFFFF"/>
                </a:solidFill>
                <a:latin typeface="Raleway"/>
                <a:ea typeface="Raleway"/>
                <a:cs typeface="Raleway"/>
                <a:sym typeface="Raleway"/>
              </a:rPr>
              <a:t>Healthy (Bình thường)</a:t>
            </a:r>
            <a:endParaRPr lang="en-US" sz="1859" dirty="0">
              <a:solidFill>
                <a:srgbClr val="FFFFFF"/>
              </a:solidFill>
              <a:latin typeface="Raleway"/>
              <a:ea typeface="Raleway"/>
              <a:cs typeface="Raleway"/>
              <a:sym typeface="Raleway"/>
            </a:endParaRPr>
          </a:p>
        </p:txBody>
      </p:sp>
      <p:sp>
        <p:nvSpPr>
          <p:cNvPr id="17" name="TextBox 17"/>
          <p:cNvSpPr txBox="1"/>
          <p:nvPr/>
        </p:nvSpPr>
        <p:spPr>
          <a:xfrm>
            <a:off x="7239000" y="4621859"/>
            <a:ext cx="2573569" cy="704273"/>
          </a:xfrm>
          <a:prstGeom prst="rect">
            <a:avLst/>
          </a:prstGeom>
        </p:spPr>
        <p:txBody>
          <a:bodyPr lIns="0" tIns="0" rIns="0" bIns="0" rtlCol="0" anchor="t">
            <a:spAutoFit/>
          </a:bodyPr>
          <a:lstStyle/>
          <a:p>
            <a:pPr algn="l">
              <a:lnSpc>
                <a:spcPts val="2718"/>
              </a:lnSpc>
            </a:pPr>
            <a:r>
              <a:rPr lang="en-US" sz="2449" b="1" dirty="0" err="1">
                <a:solidFill>
                  <a:srgbClr val="FFFFFF"/>
                </a:solidFill>
                <a:latin typeface="Raleway Bold"/>
                <a:ea typeface="Raleway Bold"/>
                <a:cs typeface="Raleway Bold"/>
                <a:sym typeface="Raleway Bold"/>
              </a:rPr>
              <a:t>Bộ</a:t>
            </a:r>
            <a:r>
              <a:rPr lang="en-US" sz="2449" b="1" dirty="0">
                <a:solidFill>
                  <a:srgbClr val="FFFFFF"/>
                </a:solidFill>
                <a:latin typeface="Raleway Bold"/>
                <a:ea typeface="Raleway Bold"/>
                <a:cs typeface="Raleway Bold"/>
                <a:sym typeface="Raleway Bold"/>
              </a:rPr>
              <a:t> </a:t>
            </a:r>
            <a:r>
              <a:rPr lang="en-US" sz="2449" b="1" dirty="0" err="1">
                <a:solidFill>
                  <a:srgbClr val="FFFFFF"/>
                </a:solidFill>
                <a:latin typeface="Raleway Bold"/>
                <a:ea typeface="Raleway Bold"/>
                <a:cs typeface="Raleway Bold"/>
                <a:sym typeface="Raleway Bold"/>
              </a:rPr>
              <a:t>dữ</a:t>
            </a:r>
            <a:r>
              <a:rPr lang="en-US" sz="2449" b="1" dirty="0">
                <a:solidFill>
                  <a:srgbClr val="FFFFFF"/>
                </a:solidFill>
                <a:latin typeface="Raleway Bold"/>
                <a:ea typeface="Raleway Bold"/>
                <a:cs typeface="Raleway Bold"/>
                <a:sym typeface="Raleway Bold"/>
              </a:rPr>
              <a:t> </a:t>
            </a:r>
            <a:r>
              <a:rPr lang="en-US" sz="2449" b="1" dirty="0" err="1">
                <a:solidFill>
                  <a:srgbClr val="FFFFFF"/>
                </a:solidFill>
                <a:latin typeface="Raleway Bold"/>
                <a:ea typeface="Raleway Bold"/>
                <a:cs typeface="Raleway Bold"/>
                <a:sym typeface="Raleway Bold"/>
              </a:rPr>
              <a:t>liệu</a:t>
            </a:r>
            <a:r>
              <a:rPr lang="en-US" sz="2449" b="1" dirty="0">
                <a:solidFill>
                  <a:srgbClr val="FFFFFF"/>
                </a:solidFill>
                <a:latin typeface="Raleway Bold"/>
                <a:ea typeface="Raleway Bold"/>
                <a:cs typeface="Raleway Bold"/>
                <a:sym typeface="Raleway Bold"/>
              </a:rPr>
              <a:t> </a:t>
            </a:r>
            <a:r>
              <a:rPr lang="en-US" sz="2449" b="1" dirty="0" err="1">
                <a:solidFill>
                  <a:srgbClr val="FFFFFF"/>
                </a:solidFill>
                <a:latin typeface="Raleway Bold"/>
                <a:ea typeface="Raleway Bold"/>
                <a:cs typeface="Raleway Bold"/>
                <a:sym typeface="Raleway Bold"/>
              </a:rPr>
              <a:t>gồm</a:t>
            </a:r>
            <a:r>
              <a:rPr lang="en-US" sz="2449" b="1" dirty="0">
                <a:solidFill>
                  <a:srgbClr val="FFFFFF"/>
                </a:solidFill>
                <a:latin typeface="Raleway Bold"/>
                <a:ea typeface="Raleway Bold"/>
                <a:cs typeface="Raleway Bold"/>
                <a:sym typeface="Raleway Bold"/>
              </a:rPr>
              <a:t> 6 </a:t>
            </a:r>
            <a:r>
              <a:rPr lang="en-US" sz="2449" b="1" dirty="0" err="1">
                <a:solidFill>
                  <a:srgbClr val="FFFFFF"/>
                </a:solidFill>
                <a:latin typeface="Raleway Bold"/>
                <a:ea typeface="Raleway Bold"/>
                <a:cs typeface="Raleway Bold"/>
                <a:sym typeface="Raleway Bold"/>
              </a:rPr>
              <a:t>lớp</a:t>
            </a:r>
            <a:r>
              <a:rPr lang="en-US" sz="2449" b="1" dirty="0">
                <a:solidFill>
                  <a:srgbClr val="FFFFFF"/>
                </a:solidFill>
                <a:latin typeface="Raleway Bold"/>
                <a:ea typeface="Raleway Bold"/>
                <a:cs typeface="Raleway Bold"/>
                <a:sym typeface="Raleway Bold"/>
              </a:rPr>
              <a:t> </a:t>
            </a:r>
            <a:r>
              <a:rPr lang="en-US" sz="2449" b="1" dirty="0" err="1">
                <a:solidFill>
                  <a:srgbClr val="FFFFFF"/>
                </a:solidFill>
                <a:latin typeface="Raleway Bold"/>
                <a:ea typeface="Raleway Bold"/>
                <a:cs typeface="Raleway Bold"/>
                <a:sym typeface="Raleway Bold"/>
              </a:rPr>
              <a:t>phân</a:t>
            </a:r>
            <a:r>
              <a:rPr lang="en-US" sz="2449" b="1" dirty="0">
                <a:solidFill>
                  <a:srgbClr val="FFFFFF"/>
                </a:solidFill>
                <a:latin typeface="Raleway Bold"/>
                <a:ea typeface="Raleway Bold"/>
                <a:cs typeface="Raleway Bold"/>
                <a:sym typeface="Raleway Bold"/>
              </a:rPr>
              <a:t> </a:t>
            </a:r>
            <a:r>
              <a:rPr lang="en-US" sz="2449" b="1" dirty="0" err="1">
                <a:solidFill>
                  <a:srgbClr val="FFFFFF"/>
                </a:solidFill>
                <a:latin typeface="Raleway Bold"/>
                <a:ea typeface="Raleway Bold"/>
                <a:cs typeface="Raleway Bold"/>
                <a:sym typeface="Raleway Bold"/>
              </a:rPr>
              <a:t>loại</a:t>
            </a:r>
            <a:r>
              <a:rPr lang="en-US" sz="2449" b="1" dirty="0">
                <a:solidFill>
                  <a:srgbClr val="FFFFFF"/>
                </a:solidFill>
                <a:latin typeface="Raleway Bold"/>
                <a:ea typeface="Raleway Bold"/>
                <a:cs typeface="Raleway Bold"/>
                <a:sym typeface="Raleway Bold"/>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8565482" y="3388530"/>
            <a:ext cx="12560006" cy="1073380"/>
            <a:chOff x="0" y="0"/>
            <a:chExt cx="2695827" cy="282701"/>
          </a:xfrm>
        </p:grpSpPr>
        <p:sp>
          <p:nvSpPr>
            <p:cNvPr id="8" name="Freeform 8"/>
            <p:cNvSpPr/>
            <p:nvPr/>
          </p:nvSpPr>
          <p:spPr>
            <a:xfrm>
              <a:off x="0" y="0"/>
              <a:ext cx="2695827" cy="282701"/>
            </a:xfrm>
            <a:custGeom>
              <a:avLst/>
              <a:gdLst/>
              <a:ahLst/>
              <a:cxnLst/>
              <a:rect l="l" t="t" r="r" b="b"/>
              <a:pathLst>
                <a:path w="2695827" h="282701">
                  <a:moveTo>
                    <a:pt x="0" y="0"/>
                  </a:moveTo>
                  <a:lnTo>
                    <a:pt x="2695827" y="0"/>
                  </a:lnTo>
                  <a:lnTo>
                    <a:pt x="2695827" y="282701"/>
                  </a:lnTo>
                  <a:lnTo>
                    <a:pt x="0" y="282701"/>
                  </a:lnTo>
                  <a:close/>
                </a:path>
              </a:pathLst>
            </a:custGeom>
            <a:gradFill rotWithShape="1">
              <a:gsLst>
                <a:gs pos="0">
                  <a:srgbClr val="365E93">
                    <a:alpha val="56000"/>
                  </a:srgbClr>
                </a:gs>
                <a:gs pos="100000">
                  <a:srgbClr val="AF2BA5">
                    <a:alpha val="56000"/>
                  </a:srgbClr>
                </a:gs>
              </a:gsLst>
              <a:lin ang="0"/>
            </a:gradFill>
          </p:spPr>
        </p:sp>
        <p:sp>
          <p:nvSpPr>
            <p:cNvPr id="9" name="TextBox 9"/>
            <p:cNvSpPr txBox="1"/>
            <p:nvPr/>
          </p:nvSpPr>
          <p:spPr>
            <a:xfrm>
              <a:off x="0" y="-38100"/>
              <a:ext cx="2695827" cy="320801"/>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8763000" y="2324100"/>
            <a:ext cx="6108171" cy="2214584"/>
          </a:xfrm>
          <a:prstGeom prst="rect">
            <a:avLst/>
          </a:prstGeom>
        </p:spPr>
        <p:txBody>
          <a:bodyPr lIns="0" tIns="0" rIns="0" bIns="0" rtlCol="0" anchor="t">
            <a:spAutoFit/>
          </a:bodyPr>
          <a:lstStyle/>
          <a:p>
            <a:pPr algn="l">
              <a:lnSpc>
                <a:spcPts val="8688"/>
              </a:lnSpc>
            </a:pPr>
            <a:r>
              <a:rPr lang="en-US" sz="7000" dirty="0" err="1">
                <a:solidFill>
                  <a:srgbClr val="FFFFFF"/>
                </a:solidFill>
                <a:latin typeface="Anton"/>
                <a:ea typeface="Anton"/>
                <a:cs typeface="Anton"/>
                <a:sym typeface="Anton"/>
              </a:rPr>
              <a:t>Tổng</a:t>
            </a:r>
            <a:r>
              <a:rPr lang="en-US" sz="7000" dirty="0">
                <a:solidFill>
                  <a:srgbClr val="FFFFFF"/>
                </a:solidFill>
                <a:latin typeface="Anton"/>
                <a:ea typeface="Anton"/>
                <a:cs typeface="Anton"/>
                <a:sym typeface="Anton"/>
              </a:rPr>
              <a:t> </a:t>
            </a:r>
            <a:r>
              <a:rPr lang="en-US" sz="7000" dirty="0" err="1">
                <a:solidFill>
                  <a:srgbClr val="FFFFFF"/>
                </a:solidFill>
                <a:latin typeface="Anton"/>
                <a:ea typeface="Anton"/>
                <a:cs typeface="Anton"/>
                <a:sym typeface="Anton"/>
              </a:rPr>
              <a:t>quan</a:t>
            </a:r>
            <a:r>
              <a:rPr lang="en-US" sz="7000" dirty="0">
                <a:solidFill>
                  <a:srgbClr val="FFFFFF"/>
                </a:solidFill>
                <a:latin typeface="Anton"/>
                <a:ea typeface="Anton"/>
                <a:cs typeface="Anton"/>
                <a:sym typeface="Anton"/>
              </a:rPr>
              <a:t> </a:t>
            </a:r>
          </a:p>
          <a:p>
            <a:pPr algn="l">
              <a:lnSpc>
                <a:spcPts val="8688"/>
              </a:lnSpc>
            </a:pPr>
            <a:r>
              <a:rPr lang="en-US" sz="7000" dirty="0" err="1">
                <a:solidFill>
                  <a:srgbClr val="FFFFFF"/>
                </a:solidFill>
                <a:latin typeface="Anton"/>
                <a:ea typeface="Anton"/>
                <a:cs typeface="Anton"/>
                <a:sym typeface="Anton"/>
              </a:rPr>
              <a:t>dữ</a:t>
            </a:r>
            <a:r>
              <a:rPr lang="en-US" sz="7000" dirty="0">
                <a:solidFill>
                  <a:srgbClr val="FFFFFF"/>
                </a:solidFill>
                <a:latin typeface="Anton"/>
                <a:ea typeface="Anton"/>
                <a:cs typeface="Anton"/>
                <a:sym typeface="Anton"/>
              </a:rPr>
              <a:t> </a:t>
            </a:r>
            <a:r>
              <a:rPr lang="en-US" sz="7000" dirty="0" err="1">
                <a:solidFill>
                  <a:srgbClr val="FFFFFF"/>
                </a:solidFill>
                <a:latin typeface="Anton"/>
                <a:ea typeface="Anton"/>
                <a:cs typeface="Anton"/>
                <a:sym typeface="Anton"/>
              </a:rPr>
              <a:t>liệu</a:t>
            </a:r>
            <a:endParaRPr lang="en-US" sz="7000" dirty="0">
              <a:solidFill>
                <a:srgbClr val="FFFFFF"/>
              </a:solidFill>
              <a:latin typeface="Anton"/>
              <a:ea typeface="Anton"/>
              <a:cs typeface="Anton"/>
              <a:sym typeface="Anton"/>
            </a:endParaRPr>
          </a:p>
        </p:txBody>
      </p:sp>
      <p:sp>
        <p:nvSpPr>
          <p:cNvPr id="11" name="TextBox 11"/>
          <p:cNvSpPr txBox="1"/>
          <p:nvPr/>
        </p:nvSpPr>
        <p:spPr>
          <a:xfrm>
            <a:off x="8763000" y="4836587"/>
            <a:ext cx="7669855" cy="3775008"/>
          </a:xfrm>
          <a:prstGeom prst="rect">
            <a:avLst/>
          </a:prstGeom>
        </p:spPr>
        <p:txBody>
          <a:bodyPr lIns="0" tIns="0" rIns="0" bIns="0" rtlCol="0" anchor="t">
            <a:spAutoFit/>
          </a:bodyPr>
          <a:lstStyle/>
          <a:p>
            <a:pPr algn="l">
              <a:lnSpc>
                <a:spcPts val="3289"/>
              </a:lnSpc>
              <a:spcBef>
                <a:spcPct val="0"/>
              </a:spcBef>
            </a:pPr>
            <a:r>
              <a:rPr lang="vi-VN" sz="2349" dirty="0">
                <a:solidFill>
                  <a:srgbClr val="FFFFFF"/>
                </a:solidFill>
                <a:latin typeface="Raleway"/>
                <a:ea typeface="Raleway"/>
                <a:cs typeface="Raleway"/>
                <a:sym typeface="Raleway"/>
              </a:rPr>
              <a:t>Tổng số lượng ảnh: Khoảng 6000 ảnh, phân bố đồng đều giữa các lớp.</a:t>
            </a:r>
          </a:p>
          <a:p>
            <a:pPr algn="l">
              <a:lnSpc>
                <a:spcPts val="3289"/>
              </a:lnSpc>
              <a:spcBef>
                <a:spcPct val="0"/>
              </a:spcBef>
            </a:pPr>
            <a:r>
              <a:rPr lang="vi-VN" sz="2349" dirty="0">
                <a:solidFill>
                  <a:srgbClr val="FFFFFF"/>
                </a:solidFill>
                <a:latin typeface="Raleway"/>
                <a:ea typeface="Raleway"/>
                <a:cs typeface="Raleway"/>
                <a:sym typeface="Raleway"/>
              </a:rPr>
              <a:t>Định dạng ảnh: JPEG/PNG, kích thước đa dạng.</a:t>
            </a:r>
          </a:p>
          <a:p>
            <a:pPr algn="l">
              <a:lnSpc>
                <a:spcPts val="3289"/>
              </a:lnSpc>
              <a:spcBef>
                <a:spcPct val="0"/>
              </a:spcBef>
            </a:pPr>
            <a:r>
              <a:rPr lang="vi-VN" sz="2349" dirty="0">
                <a:solidFill>
                  <a:srgbClr val="FFFFFF"/>
                </a:solidFill>
                <a:latin typeface="Raleway"/>
                <a:ea typeface="Raleway"/>
                <a:cs typeface="Raleway"/>
                <a:sym typeface="Raleway"/>
              </a:rPr>
              <a:t>Đặc điểm nổi bật:</a:t>
            </a:r>
          </a:p>
          <a:p>
            <a:pPr algn="l">
              <a:lnSpc>
                <a:spcPts val="3289"/>
              </a:lnSpc>
              <a:spcBef>
                <a:spcPct val="0"/>
              </a:spcBef>
            </a:pPr>
            <a:r>
              <a:rPr lang="vi-VN" sz="2349" dirty="0">
                <a:solidFill>
                  <a:srgbClr val="FFFFFF"/>
                </a:solidFill>
                <a:latin typeface="Raleway"/>
                <a:ea typeface="Raleway"/>
                <a:cs typeface="Raleway"/>
                <a:sym typeface="Raleway"/>
              </a:rPr>
              <a:t>Dữ liệu mang tính thực tế cao</a:t>
            </a:r>
            <a:r>
              <a:rPr lang="en-US" sz="2349" dirty="0">
                <a:solidFill>
                  <a:srgbClr val="FFFFFF"/>
                </a:solidFill>
                <a:latin typeface="Raleway"/>
                <a:ea typeface="Raleway"/>
                <a:cs typeface="Raleway"/>
                <a:sym typeface="Raleway"/>
              </a:rPr>
              <a:t> </a:t>
            </a:r>
            <a:r>
              <a:rPr lang="vi-VN" sz="2349" dirty="0">
                <a:solidFill>
                  <a:srgbClr val="FFFFFF"/>
                </a:solidFill>
                <a:latin typeface="Raleway"/>
                <a:ea typeface="Raleway"/>
                <a:cs typeface="Raleway"/>
                <a:sym typeface="Raleway"/>
              </a:rPr>
              <a:t>được chụp bằng công cụ chuyên dụng trong lĩnh vực về mắt, có nhiều biến thể về ánh sáng, góc chụp.</a:t>
            </a:r>
          </a:p>
          <a:p>
            <a:pPr algn="l">
              <a:lnSpc>
                <a:spcPts val="3289"/>
              </a:lnSpc>
              <a:spcBef>
                <a:spcPct val="0"/>
              </a:spcBef>
            </a:pPr>
            <a:r>
              <a:rPr lang="vi-VN" sz="2349" dirty="0">
                <a:solidFill>
                  <a:srgbClr val="FFFFFF"/>
                </a:solidFill>
                <a:latin typeface="Raleway"/>
                <a:ea typeface="Raleway"/>
                <a:cs typeface="Raleway"/>
                <a:sym typeface="Raleway"/>
              </a:rPr>
              <a:t>Một số bệnh có đặc trưng thị giác mờ nhạt, gây khó khăn trong phân loại.</a:t>
            </a:r>
          </a:p>
        </p:txBody>
      </p:sp>
      <p:sp>
        <p:nvSpPr>
          <p:cNvPr id="12" name="TextBox 12"/>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13/15</a:t>
            </a:r>
          </a:p>
        </p:txBody>
      </p:sp>
      <p:pic>
        <p:nvPicPr>
          <p:cNvPr id="14" name="Picture 13" descr="A pie chart with different colored circles&#10;&#10;AI-generated content may be incorrect.">
            <a:extLst>
              <a:ext uri="{FF2B5EF4-FFF2-40B4-BE49-F238E27FC236}">
                <a16:creationId xmlns:a16="http://schemas.microsoft.com/office/drawing/2014/main" id="{42BB19A4-274D-12BA-C665-582416D0C59B}"/>
              </a:ext>
            </a:extLst>
          </p:cNvPr>
          <p:cNvPicPr>
            <a:picLocks noChangeAspect="1"/>
          </p:cNvPicPr>
          <p:nvPr/>
        </p:nvPicPr>
        <p:blipFill>
          <a:blip r:embed="rId4"/>
          <a:stretch>
            <a:fillRect/>
          </a:stretch>
        </p:blipFill>
        <p:spPr>
          <a:xfrm>
            <a:off x="457200" y="3388530"/>
            <a:ext cx="7613763" cy="4267200"/>
          </a:xfrm>
          <a:prstGeom prst="rect">
            <a:avLst/>
          </a:prstGeom>
          <a:effectLst>
            <a:innerShdw blurRad="114300">
              <a:prstClr val="black"/>
            </a:inn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001000" y="1943100"/>
            <a:ext cx="8160055" cy="6835761"/>
          </a:xfrm>
          <a:custGeom>
            <a:avLst/>
            <a:gdLst/>
            <a:ahLst/>
            <a:cxnLst/>
            <a:rect l="l" t="t" r="r" b="b"/>
            <a:pathLst>
              <a:path w="8160055" h="4717995">
                <a:moveTo>
                  <a:pt x="0" y="0"/>
                </a:moveTo>
                <a:lnTo>
                  <a:pt x="8160055" y="0"/>
                </a:lnTo>
                <a:lnTo>
                  <a:pt x="8160055" y="4717996"/>
                </a:lnTo>
                <a:lnTo>
                  <a:pt x="0" y="47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164554" y="6383883"/>
            <a:ext cx="3419516" cy="2907024"/>
          </a:xfrm>
          <a:custGeom>
            <a:avLst/>
            <a:gdLst/>
            <a:ahLst/>
            <a:cxnLst/>
            <a:rect l="l" t="t" r="r" b="b"/>
            <a:pathLst>
              <a:path w="4383276" h="4114800">
                <a:moveTo>
                  <a:pt x="0" y="0"/>
                </a:moveTo>
                <a:lnTo>
                  <a:pt x="4383275" y="0"/>
                </a:lnTo>
                <a:lnTo>
                  <a:pt x="43832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06933" y="6081910"/>
            <a:ext cx="7793534" cy="1880990"/>
          </a:xfrm>
          <a:custGeom>
            <a:avLst/>
            <a:gdLst/>
            <a:ahLst/>
            <a:cxnLst/>
            <a:rect l="l" t="t" r="r" b="b"/>
            <a:pathLst>
              <a:path w="6420174" h="2439666">
                <a:moveTo>
                  <a:pt x="0" y="0"/>
                </a:moveTo>
                <a:lnTo>
                  <a:pt x="6420174" y="0"/>
                </a:lnTo>
                <a:lnTo>
                  <a:pt x="6420174" y="2439666"/>
                </a:lnTo>
                <a:lnTo>
                  <a:pt x="0" y="2439666"/>
                </a:lnTo>
                <a:lnTo>
                  <a:pt x="0" y="0"/>
                </a:lnTo>
                <a:close/>
              </a:path>
            </a:pathLst>
          </a:custGeom>
          <a:blipFill>
            <a:blip r:embed="rId8"/>
            <a:stretch>
              <a:fillRect/>
            </a:stretch>
          </a:blipFill>
        </p:spPr>
      </p:sp>
      <p:sp>
        <p:nvSpPr>
          <p:cNvPr id="8" name="TextBox 8"/>
          <p:cNvSpPr txBox="1"/>
          <p:nvPr/>
        </p:nvSpPr>
        <p:spPr>
          <a:xfrm>
            <a:off x="1466773" y="3626790"/>
            <a:ext cx="5267534" cy="3040704"/>
          </a:xfrm>
          <a:prstGeom prst="rect">
            <a:avLst/>
          </a:prstGeom>
        </p:spPr>
        <p:txBody>
          <a:bodyPr wrap="square" lIns="0" tIns="0" rIns="0" bIns="0" rtlCol="0" anchor="t">
            <a:spAutoFit/>
          </a:bodyPr>
          <a:lstStyle/>
          <a:p>
            <a:pPr algn="l">
              <a:lnSpc>
                <a:spcPts val="12239"/>
              </a:lnSpc>
            </a:pPr>
            <a:r>
              <a:rPr lang="vi-VN" sz="9000" dirty="0">
                <a:solidFill>
                  <a:srgbClr val="FFFFFF"/>
                </a:solidFill>
                <a:latin typeface="Anton"/>
                <a:ea typeface="Anton"/>
                <a:cs typeface="Anton"/>
                <a:sym typeface="Anton"/>
              </a:rPr>
              <a:t>Data Processing</a:t>
            </a:r>
            <a:endParaRPr lang="en-US" sz="9000" dirty="0">
              <a:solidFill>
                <a:srgbClr val="FFFFFF"/>
              </a:solidFill>
              <a:latin typeface="Anton"/>
              <a:ea typeface="Anton"/>
              <a:cs typeface="Anton"/>
              <a:sym typeface="Anton"/>
            </a:endParaRPr>
          </a:p>
        </p:txBody>
      </p:sp>
      <p:sp>
        <p:nvSpPr>
          <p:cNvPr id="9" name="TextBox 9"/>
          <p:cNvSpPr txBox="1"/>
          <p:nvPr/>
        </p:nvSpPr>
        <p:spPr>
          <a:xfrm>
            <a:off x="8574485" y="2627090"/>
            <a:ext cx="7013083" cy="5044586"/>
          </a:xfrm>
          <a:prstGeom prst="rect">
            <a:avLst/>
          </a:prstGeom>
        </p:spPr>
        <p:txBody>
          <a:bodyPr lIns="0" tIns="0" rIns="0" bIns="0" rtlCol="0" anchor="t">
            <a:spAutoFit/>
          </a:bodyPr>
          <a:lstStyle/>
          <a:p>
            <a:pPr marL="457200" indent="-457200" algn="l">
              <a:lnSpc>
                <a:spcPts val="3289"/>
              </a:lnSpc>
              <a:spcBef>
                <a:spcPct val="0"/>
              </a:spcBef>
              <a:buFont typeface="+mj-lt"/>
              <a:buAutoNum type="arabicPeriod"/>
            </a:pPr>
            <a:r>
              <a:rPr lang="vi-VN" sz="2349" dirty="0">
                <a:solidFill>
                  <a:srgbClr val="FFFFFF"/>
                </a:solidFill>
                <a:latin typeface="Raleway"/>
                <a:ea typeface="Raleway"/>
                <a:cs typeface="Raleway"/>
                <a:sym typeface="Raleway"/>
              </a:rPr>
              <a:t>Để mô hình học tốt, dữ liệu cần được xử lý và chuẩn hóa.</a:t>
            </a:r>
          </a:p>
          <a:p>
            <a:pPr marL="457200" indent="-457200" algn="l">
              <a:lnSpc>
                <a:spcPts val="3289"/>
              </a:lnSpc>
              <a:spcBef>
                <a:spcPct val="0"/>
              </a:spcBef>
              <a:buFont typeface="+mj-lt"/>
              <a:buAutoNum type="arabicPeriod"/>
            </a:pPr>
            <a:r>
              <a:rPr lang="vi-VN" sz="2349" dirty="0">
                <a:solidFill>
                  <a:srgbClr val="FFFFFF"/>
                </a:solidFill>
                <a:latin typeface="Raleway"/>
                <a:ea typeface="Raleway"/>
                <a:cs typeface="Raleway"/>
                <a:sym typeface="Raleway"/>
              </a:rPr>
              <a:t>Resize: Tất cả hình ảnh được thay đổi kích thước về 256x256 pixel.</a:t>
            </a:r>
          </a:p>
          <a:p>
            <a:pPr marL="457200" indent="-457200" algn="l">
              <a:lnSpc>
                <a:spcPts val="3289"/>
              </a:lnSpc>
              <a:spcBef>
                <a:spcPct val="0"/>
              </a:spcBef>
              <a:buFont typeface="+mj-lt"/>
              <a:buAutoNum type="arabicPeriod"/>
            </a:pPr>
            <a:r>
              <a:rPr lang="vi-VN" sz="2349" dirty="0">
                <a:solidFill>
                  <a:srgbClr val="FFFFFF"/>
                </a:solidFill>
                <a:latin typeface="Raleway"/>
                <a:ea typeface="Raleway"/>
                <a:cs typeface="Raleway"/>
                <a:sym typeface="Raleway"/>
              </a:rPr>
              <a:t>Chuẩn hóa:Chia giá trị pixel cho 255 → đưa về khoảng [0, 1].</a:t>
            </a:r>
          </a:p>
          <a:p>
            <a:pPr marL="457200" indent="-457200" algn="l">
              <a:lnSpc>
                <a:spcPts val="3289"/>
              </a:lnSpc>
              <a:spcBef>
                <a:spcPct val="0"/>
              </a:spcBef>
              <a:buFont typeface="+mj-lt"/>
              <a:buAutoNum type="arabicPeriod"/>
            </a:pPr>
            <a:r>
              <a:rPr lang="vi-VN" sz="2349" dirty="0">
                <a:solidFill>
                  <a:srgbClr val="FFFFFF"/>
                </a:solidFill>
                <a:latin typeface="Raleway"/>
                <a:ea typeface="Raleway"/>
                <a:cs typeface="Raleway"/>
                <a:sym typeface="Raleway"/>
              </a:rPr>
              <a:t>Data Augmentation: Áp dụng các kỹ thuật:</a:t>
            </a: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Xoay ảnh</a:t>
            </a: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Lật ngang</a:t>
            </a: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Zoom</a:t>
            </a: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Thay đổi độ sáng</a:t>
            </a: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Cắt ảnh ngẫu nhiên</a:t>
            </a:r>
            <a:endParaRPr lang="en-US" sz="2349" dirty="0">
              <a:solidFill>
                <a:srgbClr val="FFFFFF"/>
              </a:solidFill>
              <a:latin typeface="Raleway"/>
              <a:ea typeface="Raleway"/>
              <a:cs typeface="Raleway"/>
              <a:sym typeface="Raleway"/>
            </a:endParaRPr>
          </a:p>
        </p:txBody>
      </p:sp>
      <p:sp>
        <p:nvSpPr>
          <p:cNvPr id="10" name="TextBox 10"/>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14/15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789369" y="8125582"/>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9438146" y="2324100"/>
            <a:ext cx="7796668" cy="4318426"/>
          </a:xfrm>
          <a:prstGeom prst="rect">
            <a:avLst/>
          </a:prstGeom>
        </p:spPr>
        <p:txBody>
          <a:bodyPr wrap="square" lIns="0" tIns="0" rIns="0" bIns="0" rtlCol="0" anchor="t">
            <a:spAutoFit/>
          </a:bodyPr>
          <a:lstStyle/>
          <a:p>
            <a:pPr algn="l">
              <a:lnSpc>
                <a:spcPts val="8688"/>
              </a:lnSpc>
            </a:pPr>
            <a:r>
              <a:rPr lang="en-US" sz="7971" dirty="0" err="1">
                <a:solidFill>
                  <a:srgbClr val="FFFFFF"/>
                </a:solidFill>
                <a:latin typeface="Anton"/>
                <a:ea typeface="Anton"/>
                <a:cs typeface="Anton"/>
                <a:sym typeface="Anton"/>
              </a:rPr>
              <a:t>Phân</a:t>
            </a:r>
            <a:r>
              <a:rPr lang="en-US" sz="7971" dirty="0">
                <a:solidFill>
                  <a:srgbClr val="FFFFFF"/>
                </a:solidFill>
                <a:latin typeface="Anton"/>
                <a:ea typeface="Anton"/>
                <a:cs typeface="Anton"/>
                <a:sym typeface="Anton"/>
              </a:rPr>
              <a:t> chia </a:t>
            </a:r>
            <a:r>
              <a:rPr lang="en-US" sz="7971" dirty="0" err="1">
                <a:solidFill>
                  <a:srgbClr val="FFFFFF"/>
                </a:solidFill>
                <a:latin typeface="Anton"/>
                <a:ea typeface="Anton"/>
                <a:cs typeface="Anton"/>
                <a:sym typeface="Anton"/>
              </a:rPr>
              <a:t>tập</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dữ</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liệu</a:t>
            </a:r>
            <a:r>
              <a:rPr lang="en-US" sz="7971" dirty="0">
                <a:solidFill>
                  <a:srgbClr val="FFFFFF"/>
                </a:solidFill>
                <a:latin typeface="Anton"/>
                <a:ea typeface="Anton"/>
                <a:cs typeface="Anton"/>
                <a:sym typeface="Anton"/>
              </a:rPr>
              <a:t> (Split Data)</a:t>
            </a:r>
          </a:p>
          <a:p>
            <a:pPr algn="l">
              <a:lnSpc>
                <a:spcPts val="8688"/>
              </a:lnSpc>
            </a:pPr>
            <a:r>
              <a:rPr lang="en-US" sz="4000" dirty="0">
                <a:solidFill>
                  <a:srgbClr val="FFFFFF"/>
                </a:solidFill>
                <a:latin typeface="Anton"/>
                <a:ea typeface="Anton"/>
                <a:cs typeface="Anton"/>
                <a:sym typeface="Anton"/>
              </a:rPr>
              <a:t>Train Set: 4800 </a:t>
            </a:r>
            <a:r>
              <a:rPr lang="en-US" sz="4000" dirty="0" err="1">
                <a:solidFill>
                  <a:srgbClr val="FFFFFF"/>
                </a:solidFill>
                <a:latin typeface="Anton"/>
                <a:ea typeface="Anton"/>
                <a:cs typeface="Anton"/>
                <a:sym typeface="Anton"/>
              </a:rPr>
              <a:t>hình</a:t>
            </a:r>
            <a:r>
              <a:rPr lang="en-US" sz="4000" dirty="0">
                <a:solidFill>
                  <a:srgbClr val="FFFFFF"/>
                </a:solidFill>
                <a:latin typeface="Anton"/>
                <a:ea typeface="Anton"/>
                <a:cs typeface="Anton"/>
                <a:sym typeface="Anton"/>
              </a:rPr>
              <a:t> </a:t>
            </a:r>
            <a:r>
              <a:rPr lang="en-US" sz="4000" dirty="0" err="1">
                <a:solidFill>
                  <a:srgbClr val="FFFFFF"/>
                </a:solidFill>
                <a:latin typeface="Anton"/>
                <a:ea typeface="Anton"/>
                <a:cs typeface="Anton"/>
                <a:sym typeface="Anton"/>
              </a:rPr>
              <a:t>ảnh</a:t>
            </a:r>
            <a:r>
              <a:rPr lang="en-US" sz="4000" dirty="0">
                <a:solidFill>
                  <a:srgbClr val="FFFFFF"/>
                </a:solidFill>
                <a:latin typeface="Anton"/>
                <a:ea typeface="Anton"/>
                <a:cs typeface="Anton"/>
                <a:sym typeface="Anton"/>
              </a:rPr>
              <a:t> (80%)</a:t>
            </a:r>
          </a:p>
          <a:p>
            <a:pPr algn="l">
              <a:lnSpc>
                <a:spcPts val="8688"/>
              </a:lnSpc>
            </a:pPr>
            <a:r>
              <a:rPr lang="en-US" sz="4000" dirty="0">
                <a:solidFill>
                  <a:srgbClr val="FFFFFF"/>
                </a:solidFill>
                <a:latin typeface="Anton"/>
                <a:ea typeface="Anton"/>
                <a:cs typeface="Anton"/>
                <a:sym typeface="Anton"/>
              </a:rPr>
              <a:t>Validation Set: 1200 </a:t>
            </a:r>
            <a:r>
              <a:rPr lang="en-US" sz="4000" dirty="0" err="1">
                <a:solidFill>
                  <a:srgbClr val="FFFFFF"/>
                </a:solidFill>
                <a:latin typeface="Anton"/>
                <a:ea typeface="Anton"/>
                <a:cs typeface="Anton"/>
                <a:sym typeface="Anton"/>
              </a:rPr>
              <a:t>hình</a:t>
            </a:r>
            <a:r>
              <a:rPr lang="en-US" sz="4000" dirty="0">
                <a:solidFill>
                  <a:srgbClr val="FFFFFF"/>
                </a:solidFill>
                <a:latin typeface="Anton"/>
                <a:ea typeface="Anton"/>
                <a:cs typeface="Anton"/>
                <a:sym typeface="Anton"/>
              </a:rPr>
              <a:t> </a:t>
            </a:r>
            <a:r>
              <a:rPr lang="en-US" sz="4000" dirty="0" err="1">
                <a:solidFill>
                  <a:srgbClr val="FFFFFF"/>
                </a:solidFill>
                <a:latin typeface="Anton"/>
                <a:ea typeface="Anton"/>
                <a:cs typeface="Anton"/>
                <a:sym typeface="Anton"/>
              </a:rPr>
              <a:t>ảnh</a:t>
            </a:r>
            <a:r>
              <a:rPr lang="en-US" sz="4000" dirty="0">
                <a:solidFill>
                  <a:srgbClr val="FFFFFF"/>
                </a:solidFill>
                <a:latin typeface="Anton"/>
                <a:ea typeface="Anton"/>
                <a:cs typeface="Anton"/>
                <a:sym typeface="Anton"/>
              </a:rPr>
              <a:t> (20%)</a:t>
            </a:r>
          </a:p>
        </p:txBody>
      </p:sp>
      <p:grpSp>
        <p:nvGrpSpPr>
          <p:cNvPr id="9" name="Group 9"/>
          <p:cNvGrpSpPr/>
          <p:nvPr/>
        </p:nvGrpSpPr>
        <p:grpSpPr>
          <a:xfrm>
            <a:off x="8834634" y="7138862"/>
            <a:ext cx="407593" cy="437029"/>
            <a:chOff x="0" y="0"/>
            <a:chExt cx="107350" cy="101120"/>
          </a:xfrm>
        </p:grpSpPr>
        <p:sp>
          <p:nvSpPr>
            <p:cNvPr id="10" name="Freeform 10"/>
            <p:cNvSpPr/>
            <p:nvPr/>
          </p:nvSpPr>
          <p:spPr>
            <a:xfrm>
              <a:off x="0" y="0"/>
              <a:ext cx="107350" cy="101120"/>
            </a:xfrm>
            <a:custGeom>
              <a:avLst/>
              <a:gdLst/>
              <a:ahLst/>
              <a:cxnLst/>
              <a:rect l="l" t="t" r="r" b="b"/>
              <a:pathLst>
                <a:path w="107350" h="101120">
                  <a:moveTo>
                    <a:pt x="0" y="0"/>
                  </a:moveTo>
                  <a:lnTo>
                    <a:pt x="107350" y="0"/>
                  </a:lnTo>
                  <a:lnTo>
                    <a:pt x="107350" y="101120"/>
                  </a:lnTo>
                  <a:lnTo>
                    <a:pt x="0" y="101120"/>
                  </a:lnTo>
                  <a:close/>
                </a:path>
              </a:pathLst>
            </a:custGeom>
            <a:gradFill rotWithShape="1">
              <a:gsLst>
                <a:gs pos="0">
                  <a:srgbClr val="365E93">
                    <a:alpha val="56000"/>
                  </a:srgbClr>
                </a:gs>
                <a:gs pos="100000">
                  <a:srgbClr val="AF2BA5">
                    <a:alpha val="56000"/>
                  </a:srgbClr>
                </a:gs>
              </a:gsLst>
              <a:lin ang="5400000"/>
            </a:gradFill>
          </p:spPr>
        </p:sp>
        <p:sp>
          <p:nvSpPr>
            <p:cNvPr id="11" name="TextBox 11"/>
            <p:cNvSpPr txBox="1"/>
            <p:nvPr/>
          </p:nvSpPr>
          <p:spPr>
            <a:xfrm>
              <a:off x="0" y="-38100"/>
              <a:ext cx="107350" cy="13922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9438146" y="7160461"/>
            <a:ext cx="7187067" cy="692497"/>
          </a:xfrm>
          <a:prstGeom prst="rect">
            <a:avLst/>
          </a:prstGeom>
        </p:spPr>
        <p:txBody>
          <a:bodyPr wrap="square" lIns="0" tIns="0" rIns="0" bIns="0" rtlCol="0" anchor="t">
            <a:spAutoFit/>
          </a:bodyPr>
          <a:lstStyle/>
          <a:p>
            <a:pPr algn="l">
              <a:lnSpc>
                <a:spcPts val="2718"/>
              </a:lnSpc>
            </a:pPr>
            <a:r>
              <a:rPr lang="vi-VN" sz="2449" b="1" dirty="0">
                <a:solidFill>
                  <a:srgbClr val="FFFFFF"/>
                </a:solidFill>
                <a:latin typeface="Raleway Bold"/>
                <a:ea typeface="Raleway Bold"/>
                <a:cs typeface="Raleway Bold"/>
                <a:sym typeface="Raleway Bold"/>
              </a:rPr>
              <a:t>Được chia ngẫu nhiên nhưng đảm bảo được tỷ lệ căn bằng giữa các lớp trong cả hai tập.</a:t>
            </a:r>
            <a:endParaRPr lang="en-US" sz="2449" b="1" dirty="0">
              <a:solidFill>
                <a:srgbClr val="FFFFFF"/>
              </a:solidFill>
              <a:latin typeface="Raleway Bold"/>
              <a:ea typeface="Raleway Bold"/>
              <a:cs typeface="Raleway Bold"/>
              <a:sym typeface="Raleway Bold"/>
            </a:endParaRPr>
          </a:p>
        </p:txBody>
      </p:sp>
      <p:sp>
        <p:nvSpPr>
          <p:cNvPr id="19" name="TextBox 19"/>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15/15</a:t>
            </a:r>
          </a:p>
        </p:txBody>
      </p:sp>
      <p:pic>
        <p:nvPicPr>
          <p:cNvPr id="29" name="Picture 28" descr="A blue and orange rectangular graph&#10;&#10;AI-generated content may be incorrect.">
            <a:extLst>
              <a:ext uri="{FF2B5EF4-FFF2-40B4-BE49-F238E27FC236}">
                <a16:creationId xmlns:a16="http://schemas.microsoft.com/office/drawing/2014/main" id="{1B015081-372B-8400-721D-49CB1B104334}"/>
              </a:ext>
            </a:extLst>
          </p:cNvPr>
          <p:cNvPicPr>
            <a:picLocks noChangeAspect="1"/>
          </p:cNvPicPr>
          <p:nvPr/>
        </p:nvPicPr>
        <p:blipFill>
          <a:blip r:embed="rId4"/>
          <a:stretch>
            <a:fillRect/>
          </a:stretch>
        </p:blipFill>
        <p:spPr>
          <a:xfrm>
            <a:off x="1295400" y="2430125"/>
            <a:ext cx="6963030" cy="4927251"/>
          </a:xfrm>
          <a:prstGeom prst="rect">
            <a:avLst/>
          </a:prstGeom>
          <a:effectLst>
            <a:innerShdw blurRad="114300">
              <a:prstClr val="black"/>
            </a:inn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11/15</a:t>
            </a:r>
          </a:p>
        </p:txBody>
      </p:sp>
      <p:sp>
        <p:nvSpPr>
          <p:cNvPr id="10" name="TextBox 10"/>
          <p:cNvSpPr txBox="1"/>
          <p:nvPr/>
        </p:nvSpPr>
        <p:spPr>
          <a:xfrm>
            <a:off x="1600200" y="1095403"/>
            <a:ext cx="6778939" cy="1745478"/>
          </a:xfrm>
          <a:prstGeom prst="rect">
            <a:avLst/>
          </a:prstGeom>
        </p:spPr>
        <p:txBody>
          <a:bodyPr lIns="0" tIns="0" rIns="0" bIns="0" rtlCol="0" anchor="t">
            <a:spAutoFit/>
          </a:bodyPr>
          <a:lstStyle/>
          <a:p>
            <a:pPr algn="l">
              <a:lnSpc>
                <a:spcPts val="15720"/>
              </a:lnSpc>
              <a:spcBef>
                <a:spcPct val="0"/>
              </a:spcBef>
            </a:pPr>
            <a:r>
              <a:rPr lang="vi-VN" sz="7000" dirty="0">
                <a:solidFill>
                  <a:srgbClr val="FFFFFF"/>
                </a:solidFill>
                <a:latin typeface="Anton"/>
                <a:ea typeface="Anton"/>
                <a:cs typeface="Anton"/>
                <a:sym typeface="Anton"/>
              </a:rPr>
              <a:t>Kiến trúc mô hình</a:t>
            </a:r>
            <a:endParaRPr lang="en-US" sz="7000" dirty="0">
              <a:solidFill>
                <a:srgbClr val="FFFFFF"/>
              </a:solidFill>
              <a:latin typeface="Anton"/>
              <a:ea typeface="Anton"/>
              <a:cs typeface="Anton"/>
              <a:sym typeface="Anton"/>
            </a:endParaRPr>
          </a:p>
        </p:txBody>
      </p:sp>
      <p:sp>
        <p:nvSpPr>
          <p:cNvPr id="11" name="TextBox 11"/>
          <p:cNvSpPr txBox="1"/>
          <p:nvPr/>
        </p:nvSpPr>
        <p:spPr>
          <a:xfrm>
            <a:off x="1600200" y="3211554"/>
            <a:ext cx="7188645" cy="1235851"/>
          </a:xfrm>
          <a:prstGeom prst="rect">
            <a:avLst/>
          </a:prstGeom>
        </p:spPr>
        <p:txBody>
          <a:bodyPr wrap="square" lIns="0" tIns="0" rIns="0" bIns="0" rtlCol="0" anchor="t">
            <a:spAutoFit/>
          </a:bodyPr>
          <a:lstStyle/>
          <a:p>
            <a:pPr marL="342900" indent="-342900" algn="l">
              <a:lnSpc>
                <a:spcPts val="3289"/>
              </a:lnSpc>
              <a:spcBef>
                <a:spcPct val="0"/>
              </a:spcBef>
              <a:buFont typeface="Wingdings" panose="05000000000000000000" pitchFamily="2" charset="2"/>
              <a:buChar char="Ø"/>
            </a:pPr>
            <a:r>
              <a:rPr lang="en-US" sz="2349" dirty="0">
                <a:solidFill>
                  <a:srgbClr val="FFFFFF"/>
                </a:solidFill>
                <a:latin typeface="Raleway"/>
                <a:ea typeface="Raleway"/>
                <a:cs typeface="Raleway"/>
                <a:sym typeface="Raleway"/>
              </a:rPr>
              <a:t>MobileNetV2 (pretrained on ImageNet) </a:t>
            </a:r>
            <a:endParaRPr lang="vi-VN" sz="2349" dirty="0">
              <a:solidFill>
                <a:srgbClr val="FFFFFF"/>
              </a:solidFill>
              <a:latin typeface="Raleway"/>
              <a:ea typeface="Raleway"/>
              <a:cs typeface="Raleway"/>
              <a:sym typeface="Raleway"/>
            </a:endParaRPr>
          </a:p>
          <a:p>
            <a:pPr marL="342900" indent="-342900" algn="l">
              <a:lnSpc>
                <a:spcPts val="3289"/>
              </a:lnSpc>
              <a:spcBef>
                <a:spcPct val="0"/>
              </a:spcBef>
              <a:buFont typeface="Wingdings" panose="05000000000000000000" pitchFamily="2" charset="2"/>
              <a:buChar char="Ø"/>
            </a:pPr>
            <a:r>
              <a:rPr lang="en-US" sz="2349" dirty="0">
                <a:solidFill>
                  <a:srgbClr val="FFFFFF"/>
                </a:solidFill>
                <a:latin typeface="Raleway"/>
                <a:ea typeface="Raleway"/>
                <a:cs typeface="Raleway"/>
                <a:sym typeface="Raleway"/>
              </a:rPr>
              <a:t>Freeze base model, </a:t>
            </a:r>
            <a:r>
              <a:rPr lang="en-US" sz="2349" dirty="0" err="1">
                <a:solidFill>
                  <a:srgbClr val="FFFFFF"/>
                </a:solidFill>
                <a:latin typeface="Raleway"/>
                <a:ea typeface="Raleway"/>
                <a:cs typeface="Raleway"/>
                <a:sym typeface="Raleway"/>
              </a:rPr>
              <a:t>chỉ</a:t>
            </a:r>
            <a:r>
              <a:rPr lang="en-US" sz="2349" dirty="0">
                <a:solidFill>
                  <a:srgbClr val="FFFFFF"/>
                </a:solidFill>
                <a:latin typeface="Raleway"/>
                <a:ea typeface="Raleway"/>
                <a:cs typeface="Raleway"/>
                <a:sym typeface="Raleway"/>
              </a:rPr>
              <a:t> </a:t>
            </a:r>
            <a:r>
              <a:rPr lang="en-US" sz="2349" dirty="0" err="1">
                <a:solidFill>
                  <a:srgbClr val="FFFFFF"/>
                </a:solidFill>
                <a:latin typeface="Raleway"/>
                <a:ea typeface="Raleway"/>
                <a:cs typeface="Raleway"/>
                <a:sym typeface="Raleway"/>
              </a:rPr>
              <a:t>huấn</a:t>
            </a:r>
            <a:r>
              <a:rPr lang="en-US" sz="2349" dirty="0">
                <a:solidFill>
                  <a:srgbClr val="FFFFFF"/>
                </a:solidFill>
                <a:latin typeface="Raleway"/>
                <a:ea typeface="Raleway"/>
                <a:cs typeface="Raleway"/>
                <a:sym typeface="Raleway"/>
              </a:rPr>
              <a:t> </a:t>
            </a:r>
            <a:r>
              <a:rPr lang="en-US" sz="2349" dirty="0" err="1">
                <a:solidFill>
                  <a:srgbClr val="FFFFFF"/>
                </a:solidFill>
                <a:latin typeface="Raleway"/>
                <a:ea typeface="Raleway"/>
                <a:cs typeface="Raleway"/>
                <a:sym typeface="Raleway"/>
              </a:rPr>
              <a:t>luyện</a:t>
            </a:r>
            <a:r>
              <a:rPr lang="en-US" sz="2349" dirty="0">
                <a:solidFill>
                  <a:srgbClr val="FFFFFF"/>
                </a:solidFill>
                <a:latin typeface="Raleway"/>
                <a:ea typeface="Raleway"/>
                <a:cs typeface="Raleway"/>
                <a:sym typeface="Raleway"/>
              </a:rPr>
              <a:t> </a:t>
            </a:r>
            <a:r>
              <a:rPr lang="en-US" sz="2349" dirty="0" err="1">
                <a:solidFill>
                  <a:srgbClr val="FFFFFF"/>
                </a:solidFill>
                <a:latin typeface="Raleway"/>
                <a:ea typeface="Raleway"/>
                <a:cs typeface="Raleway"/>
                <a:sym typeface="Raleway"/>
              </a:rPr>
              <a:t>phần</a:t>
            </a:r>
            <a:r>
              <a:rPr lang="en-US" sz="2349" dirty="0">
                <a:solidFill>
                  <a:srgbClr val="FFFFFF"/>
                </a:solidFill>
                <a:latin typeface="Raleway"/>
                <a:ea typeface="Raleway"/>
                <a:cs typeface="Raleway"/>
                <a:sym typeface="Raleway"/>
              </a:rPr>
              <a:t> classification head</a:t>
            </a:r>
          </a:p>
        </p:txBody>
      </p:sp>
      <p:sp>
        <p:nvSpPr>
          <p:cNvPr id="12" name="TextBox 12"/>
          <p:cNvSpPr txBox="1"/>
          <p:nvPr/>
        </p:nvSpPr>
        <p:spPr>
          <a:xfrm>
            <a:off x="9170136" y="8343900"/>
            <a:ext cx="2362200" cy="389466"/>
          </a:xfrm>
          <a:prstGeom prst="rect">
            <a:avLst/>
          </a:prstGeom>
        </p:spPr>
        <p:txBody>
          <a:bodyPr wrap="square" lIns="0" tIns="0" rIns="0" bIns="0" rtlCol="0" anchor="t">
            <a:spAutoFit/>
          </a:bodyPr>
          <a:lstStyle/>
          <a:p>
            <a:pPr algn="l">
              <a:lnSpc>
                <a:spcPts val="3289"/>
              </a:lnSpc>
              <a:spcBef>
                <a:spcPct val="0"/>
              </a:spcBef>
            </a:pPr>
            <a:r>
              <a:rPr lang="en-US" sz="2349" dirty="0" err="1">
                <a:solidFill>
                  <a:srgbClr val="FFFFFF"/>
                </a:solidFill>
                <a:latin typeface="Raleway"/>
                <a:ea typeface="Raleway"/>
                <a:cs typeface="Raleway"/>
                <a:sym typeface="Raleway"/>
              </a:rPr>
              <a:t>Cấu</a:t>
            </a:r>
            <a:r>
              <a:rPr lang="en-US" sz="2349" dirty="0">
                <a:solidFill>
                  <a:srgbClr val="FFFFFF"/>
                </a:solidFill>
                <a:latin typeface="Raleway"/>
                <a:ea typeface="Raleway"/>
                <a:cs typeface="Raleway"/>
                <a:sym typeface="Raleway"/>
              </a:rPr>
              <a:t> </a:t>
            </a:r>
            <a:r>
              <a:rPr lang="en-US" sz="2349" dirty="0" err="1">
                <a:solidFill>
                  <a:srgbClr val="FFFFFF"/>
                </a:solidFill>
                <a:latin typeface="Raleway"/>
                <a:ea typeface="Raleway"/>
                <a:cs typeface="Raleway"/>
                <a:sym typeface="Raleway"/>
              </a:rPr>
              <a:t>trúc</a:t>
            </a:r>
            <a:r>
              <a:rPr lang="en-US" sz="2349" dirty="0">
                <a:solidFill>
                  <a:srgbClr val="FFFFFF"/>
                </a:solidFill>
                <a:latin typeface="Raleway"/>
                <a:ea typeface="Raleway"/>
                <a:cs typeface="Raleway"/>
                <a:sym typeface="Raleway"/>
              </a:rPr>
              <a:t> </a:t>
            </a:r>
            <a:r>
              <a:rPr lang="en-US" sz="2349" dirty="0" err="1">
                <a:solidFill>
                  <a:srgbClr val="FFFFFF"/>
                </a:solidFill>
                <a:latin typeface="Raleway"/>
                <a:ea typeface="Raleway"/>
                <a:cs typeface="Raleway"/>
                <a:sym typeface="Raleway"/>
              </a:rPr>
              <a:t>mô</a:t>
            </a:r>
            <a:r>
              <a:rPr lang="en-US" sz="2349" dirty="0">
                <a:solidFill>
                  <a:srgbClr val="FFFFFF"/>
                </a:solidFill>
                <a:latin typeface="Raleway"/>
                <a:ea typeface="Raleway"/>
                <a:cs typeface="Raleway"/>
                <a:sym typeface="Raleway"/>
              </a:rPr>
              <a:t> </a:t>
            </a:r>
            <a:r>
              <a:rPr lang="en-US" sz="2349" dirty="0" err="1">
                <a:solidFill>
                  <a:srgbClr val="FFFFFF"/>
                </a:solidFill>
                <a:latin typeface="Raleway"/>
                <a:ea typeface="Raleway"/>
                <a:cs typeface="Raleway"/>
                <a:sym typeface="Raleway"/>
              </a:rPr>
              <a:t>hình</a:t>
            </a:r>
            <a:endParaRPr lang="en-US" sz="2349" dirty="0">
              <a:solidFill>
                <a:srgbClr val="FFFFFF"/>
              </a:solidFill>
              <a:latin typeface="Raleway"/>
              <a:ea typeface="Raleway"/>
              <a:cs typeface="Raleway"/>
              <a:sym typeface="Raleway"/>
            </a:endParaRPr>
          </a:p>
        </p:txBody>
      </p:sp>
      <p:sp>
        <p:nvSpPr>
          <p:cNvPr id="13" name="Freeform 13"/>
          <p:cNvSpPr/>
          <p:nvPr/>
        </p:nvSpPr>
        <p:spPr>
          <a:xfrm>
            <a:off x="16813855" y="0"/>
            <a:ext cx="2471566" cy="2840881"/>
          </a:xfrm>
          <a:custGeom>
            <a:avLst/>
            <a:gdLst/>
            <a:ahLst/>
            <a:cxnLst/>
            <a:rect l="l" t="t" r="r" b="b"/>
            <a:pathLst>
              <a:path w="2471566" h="2840881">
                <a:moveTo>
                  <a:pt x="0" y="0"/>
                </a:moveTo>
                <a:lnTo>
                  <a:pt x="2471567" y="0"/>
                </a:lnTo>
                <a:lnTo>
                  <a:pt x="2471567" y="2840881"/>
                </a:lnTo>
                <a:lnTo>
                  <a:pt x="0" y="2840881"/>
                </a:lnTo>
                <a:lnTo>
                  <a:pt x="0" y="0"/>
                </a:lnTo>
                <a:close/>
              </a:path>
            </a:pathLst>
          </a:custGeom>
          <a:blipFill>
            <a:blip r:embed="rId4"/>
            <a:stretch>
              <a:fillRect/>
            </a:stretch>
          </a:blipFill>
        </p:spPr>
      </p:sp>
      <p:sp>
        <p:nvSpPr>
          <p:cNvPr id="14" name="Rectangle 1">
            <a:extLst>
              <a:ext uri="{FF2B5EF4-FFF2-40B4-BE49-F238E27FC236}">
                <a16:creationId xmlns:a16="http://schemas.microsoft.com/office/drawing/2014/main" id="{9D9EFAF7-92B2-37E3-1A05-9BE3C6F3C9F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8" name="Picture 17">
            <a:extLst>
              <a:ext uri="{FF2B5EF4-FFF2-40B4-BE49-F238E27FC236}">
                <a16:creationId xmlns:a16="http://schemas.microsoft.com/office/drawing/2014/main" id="{7F3D2451-BC8C-0973-36DD-14184601D2D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5008719" y="4713624"/>
            <a:ext cx="10685034" cy="3630276"/>
          </a:xfrm>
          <a:prstGeom prst="rect">
            <a:avLst/>
          </a:prstGeom>
          <a:noFill/>
          <a:ln>
            <a:noFill/>
          </a:ln>
          <a:effectLst>
            <a:innerShdw blurRad="114300">
              <a:prstClr val="black"/>
            </a:inn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AA760AF6-DFA1-95A7-1B1B-388E1F5D3B3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DDA5B99-E9A0-5E33-55B0-E503FBC76AD5}"/>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FF0E93A5-8C1F-3874-23AB-4F407F97CE08}"/>
              </a:ext>
            </a:extLst>
          </p:cNvPr>
          <p:cNvSpPr/>
          <p:nvPr/>
        </p:nvSpPr>
        <p:spPr>
          <a:xfrm>
            <a:off x="8001000" y="2667000"/>
            <a:ext cx="8160055" cy="4953000"/>
          </a:xfrm>
          <a:custGeom>
            <a:avLst/>
            <a:gdLst/>
            <a:ahLst/>
            <a:cxnLst/>
            <a:rect l="l" t="t" r="r" b="b"/>
            <a:pathLst>
              <a:path w="8160055" h="4717995">
                <a:moveTo>
                  <a:pt x="0" y="0"/>
                </a:moveTo>
                <a:lnTo>
                  <a:pt x="8160055" y="0"/>
                </a:lnTo>
                <a:lnTo>
                  <a:pt x="8160055" y="4717996"/>
                </a:lnTo>
                <a:lnTo>
                  <a:pt x="0" y="47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8E9FA7EF-46ED-F8CF-6788-6072A43DF0D4}"/>
              </a:ext>
            </a:extLst>
          </p:cNvPr>
          <p:cNvSpPr/>
          <p:nvPr/>
        </p:nvSpPr>
        <p:spPr>
          <a:xfrm>
            <a:off x="14164554" y="5760725"/>
            <a:ext cx="3419516" cy="2907024"/>
          </a:xfrm>
          <a:custGeom>
            <a:avLst/>
            <a:gdLst/>
            <a:ahLst/>
            <a:cxnLst/>
            <a:rect l="l" t="t" r="r" b="b"/>
            <a:pathLst>
              <a:path w="4383276" h="4114800">
                <a:moveTo>
                  <a:pt x="0" y="0"/>
                </a:moveTo>
                <a:lnTo>
                  <a:pt x="4383275" y="0"/>
                </a:lnTo>
                <a:lnTo>
                  <a:pt x="43832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a:extLst>
              <a:ext uri="{FF2B5EF4-FFF2-40B4-BE49-F238E27FC236}">
                <a16:creationId xmlns:a16="http://schemas.microsoft.com/office/drawing/2014/main" id="{B31D4A5F-885D-8A67-C3A0-41EDECAA18A7}"/>
              </a:ext>
            </a:extLst>
          </p:cNvPr>
          <p:cNvSpPr txBox="1"/>
          <p:nvPr/>
        </p:nvSpPr>
        <p:spPr>
          <a:xfrm>
            <a:off x="1807685" y="3578969"/>
            <a:ext cx="6193313" cy="3129062"/>
          </a:xfrm>
          <a:prstGeom prst="rect">
            <a:avLst/>
          </a:prstGeom>
        </p:spPr>
        <p:txBody>
          <a:bodyPr wrap="square" lIns="0" tIns="0" rIns="0" bIns="0" rtlCol="0" anchor="t">
            <a:spAutoFit/>
          </a:bodyPr>
          <a:lstStyle/>
          <a:p>
            <a:pPr algn="l">
              <a:lnSpc>
                <a:spcPts val="12239"/>
              </a:lnSpc>
            </a:pPr>
            <a:r>
              <a:rPr lang="vi-VN" sz="11000" dirty="0">
                <a:solidFill>
                  <a:srgbClr val="FFFFFF"/>
                </a:solidFill>
                <a:latin typeface="Anton"/>
                <a:ea typeface="Anton"/>
                <a:cs typeface="Anton"/>
                <a:sym typeface="Anton"/>
              </a:rPr>
              <a:t>FIT </a:t>
            </a:r>
            <a:endParaRPr lang="en-US" sz="11000" dirty="0">
              <a:solidFill>
                <a:srgbClr val="FFFFFF"/>
              </a:solidFill>
              <a:latin typeface="Anton"/>
              <a:ea typeface="Anton"/>
              <a:cs typeface="Anton"/>
              <a:sym typeface="Anton"/>
            </a:endParaRPr>
          </a:p>
          <a:p>
            <a:pPr algn="l">
              <a:lnSpc>
                <a:spcPts val="12239"/>
              </a:lnSpc>
            </a:pPr>
            <a:r>
              <a:rPr lang="vi-VN" sz="11000" dirty="0">
                <a:solidFill>
                  <a:srgbClr val="FFFFFF"/>
                </a:solidFill>
                <a:latin typeface="Anton"/>
                <a:ea typeface="Anton"/>
                <a:cs typeface="Anton"/>
                <a:sym typeface="Anton"/>
              </a:rPr>
              <a:t>THE</a:t>
            </a:r>
            <a:r>
              <a:rPr lang="en-US" sz="11000" dirty="0">
                <a:solidFill>
                  <a:srgbClr val="FFFFFF"/>
                </a:solidFill>
                <a:latin typeface="Anton"/>
                <a:ea typeface="Anton"/>
                <a:cs typeface="Anton"/>
                <a:sym typeface="Anton"/>
              </a:rPr>
              <a:t> </a:t>
            </a:r>
            <a:r>
              <a:rPr lang="vi-VN" sz="11000" dirty="0">
                <a:solidFill>
                  <a:srgbClr val="FFFFFF"/>
                </a:solidFill>
                <a:latin typeface="Anton"/>
                <a:ea typeface="Anton"/>
                <a:cs typeface="Anton"/>
                <a:sym typeface="Anton"/>
              </a:rPr>
              <a:t>MODEL</a:t>
            </a:r>
          </a:p>
        </p:txBody>
      </p:sp>
      <p:sp>
        <p:nvSpPr>
          <p:cNvPr id="9" name="TextBox 9">
            <a:extLst>
              <a:ext uri="{FF2B5EF4-FFF2-40B4-BE49-F238E27FC236}">
                <a16:creationId xmlns:a16="http://schemas.microsoft.com/office/drawing/2014/main" id="{A3012667-FFE0-6FCB-561C-F07B4B92F3A6}"/>
              </a:ext>
            </a:extLst>
          </p:cNvPr>
          <p:cNvSpPr txBox="1"/>
          <p:nvPr/>
        </p:nvSpPr>
        <p:spPr>
          <a:xfrm>
            <a:off x="8574485" y="3350989"/>
            <a:ext cx="7013083" cy="3779624"/>
          </a:xfrm>
          <a:prstGeom prst="rect">
            <a:avLst/>
          </a:prstGeom>
        </p:spPr>
        <p:txBody>
          <a:bodyPr lIns="0" tIns="0" rIns="0" bIns="0" rtlCol="0" anchor="t">
            <a:spAutoFit/>
          </a:bodyPr>
          <a:lstStyle/>
          <a:p>
            <a:pPr algn="l">
              <a:lnSpc>
                <a:spcPts val="3289"/>
              </a:lnSpc>
              <a:spcBef>
                <a:spcPct val="0"/>
              </a:spcBef>
            </a:pPr>
            <a:r>
              <a:rPr lang="vi-VN" sz="2500" dirty="0">
                <a:solidFill>
                  <a:srgbClr val="FFFFFF"/>
                </a:solidFill>
                <a:latin typeface="Raleway"/>
                <a:ea typeface="Raleway"/>
                <a:cs typeface="Raleway"/>
                <a:sym typeface="Raleway"/>
              </a:rPr>
              <a:t>Tham số huấn luyện:</a:t>
            </a: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Optimizer: Adam</a:t>
            </a: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Learning rate: 0.0001</a:t>
            </a: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Batch size: 32</a:t>
            </a: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Epochs: 20</a:t>
            </a: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Loss function: categorical crossentropy</a:t>
            </a:r>
            <a:endParaRPr lang="en-US" sz="2500" dirty="0">
              <a:solidFill>
                <a:srgbClr val="FFFFFF"/>
              </a:solidFill>
              <a:latin typeface="Raleway"/>
              <a:ea typeface="Raleway"/>
              <a:cs typeface="Raleway"/>
              <a:sym typeface="Raleway"/>
            </a:endParaRPr>
          </a:p>
          <a:p>
            <a:pPr algn="l">
              <a:lnSpc>
                <a:spcPts val="3289"/>
              </a:lnSpc>
              <a:spcBef>
                <a:spcPct val="0"/>
              </a:spcBef>
            </a:pPr>
            <a:r>
              <a:rPr lang="vi-VN" sz="2500" dirty="0">
                <a:solidFill>
                  <a:srgbClr val="FFFFFF"/>
                </a:solidFill>
                <a:latin typeface="Raleway"/>
                <a:ea typeface="Raleway"/>
                <a:cs typeface="Raleway"/>
                <a:sym typeface="Raleway"/>
              </a:rPr>
              <a:t>Trong quá trình huấn luyện, mô hình sử dụng thêm cơ chế hỗ trợ: EarlyStopping, ModelCheckpoint, CSVLogger</a:t>
            </a:r>
          </a:p>
        </p:txBody>
      </p:sp>
      <p:sp>
        <p:nvSpPr>
          <p:cNvPr id="10" name="TextBox 10">
            <a:extLst>
              <a:ext uri="{FF2B5EF4-FFF2-40B4-BE49-F238E27FC236}">
                <a16:creationId xmlns:a16="http://schemas.microsoft.com/office/drawing/2014/main" id="{86A5D397-E583-101D-B3D3-1525C29533A8}"/>
              </a:ext>
            </a:extLst>
          </p:cNvPr>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14/15</a:t>
            </a:r>
          </a:p>
        </p:txBody>
      </p:sp>
    </p:spTree>
    <p:extLst>
      <p:ext uri="{BB962C8B-B14F-4D97-AF65-F5344CB8AC3E}">
        <p14:creationId xmlns:p14="http://schemas.microsoft.com/office/powerpoint/2010/main" val="119212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9D156101-7ECD-6639-CDE7-982174BAE53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42D0EB9-628A-5BCB-8A5C-94EA46171198}"/>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4457E5D2-AE8E-E15B-85AA-EE4483D5DBF9}"/>
              </a:ext>
            </a:extLst>
          </p:cNvPr>
          <p:cNvSpPr/>
          <p:nvPr/>
        </p:nvSpPr>
        <p:spPr>
          <a:xfrm>
            <a:off x="8001000" y="2667000"/>
            <a:ext cx="8160055" cy="4953000"/>
          </a:xfrm>
          <a:custGeom>
            <a:avLst/>
            <a:gdLst/>
            <a:ahLst/>
            <a:cxnLst/>
            <a:rect l="l" t="t" r="r" b="b"/>
            <a:pathLst>
              <a:path w="8160055" h="4717995">
                <a:moveTo>
                  <a:pt x="0" y="0"/>
                </a:moveTo>
                <a:lnTo>
                  <a:pt x="8160055" y="0"/>
                </a:lnTo>
                <a:lnTo>
                  <a:pt x="8160055" y="4717996"/>
                </a:lnTo>
                <a:lnTo>
                  <a:pt x="0" y="47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9E20EA08-CC2D-A47C-C445-53A5BB3B50AC}"/>
              </a:ext>
            </a:extLst>
          </p:cNvPr>
          <p:cNvSpPr/>
          <p:nvPr/>
        </p:nvSpPr>
        <p:spPr>
          <a:xfrm>
            <a:off x="14164554" y="5760725"/>
            <a:ext cx="3419516" cy="2907024"/>
          </a:xfrm>
          <a:custGeom>
            <a:avLst/>
            <a:gdLst/>
            <a:ahLst/>
            <a:cxnLst/>
            <a:rect l="l" t="t" r="r" b="b"/>
            <a:pathLst>
              <a:path w="4383276" h="4114800">
                <a:moveTo>
                  <a:pt x="0" y="0"/>
                </a:moveTo>
                <a:lnTo>
                  <a:pt x="4383275" y="0"/>
                </a:lnTo>
                <a:lnTo>
                  <a:pt x="43832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a:extLst>
              <a:ext uri="{FF2B5EF4-FFF2-40B4-BE49-F238E27FC236}">
                <a16:creationId xmlns:a16="http://schemas.microsoft.com/office/drawing/2014/main" id="{1BC9D8A3-A5DC-FAAB-9F3A-A6E016B9550F}"/>
              </a:ext>
            </a:extLst>
          </p:cNvPr>
          <p:cNvSpPr txBox="1"/>
          <p:nvPr/>
        </p:nvSpPr>
        <p:spPr>
          <a:xfrm>
            <a:off x="1807685" y="3578969"/>
            <a:ext cx="6193313" cy="3129062"/>
          </a:xfrm>
          <a:prstGeom prst="rect">
            <a:avLst/>
          </a:prstGeom>
        </p:spPr>
        <p:txBody>
          <a:bodyPr wrap="square" lIns="0" tIns="0" rIns="0" bIns="0" rtlCol="0" anchor="t">
            <a:spAutoFit/>
          </a:bodyPr>
          <a:lstStyle/>
          <a:p>
            <a:pPr algn="l">
              <a:lnSpc>
                <a:spcPts val="12239"/>
              </a:lnSpc>
            </a:pPr>
            <a:r>
              <a:rPr lang="vi-VN" sz="11000" dirty="0">
                <a:solidFill>
                  <a:srgbClr val="FFFFFF"/>
                </a:solidFill>
                <a:latin typeface="Anton"/>
                <a:ea typeface="Anton"/>
                <a:cs typeface="Anton"/>
                <a:sym typeface="Anton"/>
              </a:rPr>
              <a:t>EVALUTE THE MODEL</a:t>
            </a:r>
          </a:p>
        </p:txBody>
      </p:sp>
      <p:sp>
        <p:nvSpPr>
          <p:cNvPr id="9" name="TextBox 9">
            <a:extLst>
              <a:ext uri="{FF2B5EF4-FFF2-40B4-BE49-F238E27FC236}">
                <a16:creationId xmlns:a16="http://schemas.microsoft.com/office/drawing/2014/main" id="{7432C491-87CB-153E-B8C8-099B62BEB3DF}"/>
              </a:ext>
            </a:extLst>
          </p:cNvPr>
          <p:cNvSpPr txBox="1"/>
          <p:nvPr/>
        </p:nvSpPr>
        <p:spPr>
          <a:xfrm>
            <a:off x="8574485" y="3350989"/>
            <a:ext cx="7013083" cy="3779624"/>
          </a:xfrm>
          <a:prstGeom prst="rect">
            <a:avLst/>
          </a:prstGeom>
        </p:spPr>
        <p:txBody>
          <a:bodyPr lIns="0" tIns="0" rIns="0" bIns="0" rtlCol="0" anchor="t">
            <a:spAutoFit/>
          </a:bodyPr>
          <a:lstStyle/>
          <a:p>
            <a:pPr algn="l">
              <a:lnSpc>
                <a:spcPts val="3289"/>
              </a:lnSpc>
              <a:spcBef>
                <a:spcPct val="0"/>
              </a:spcBef>
            </a:pPr>
            <a:r>
              <a:rPr lang="vi-VN" sz="2500" dirty="0">
                <a:solidFill>
                  <a:srgbClr val="FFFFFF"/>
                </a:solidFill>
                <a:latin typeface="Raleway"/>
                <a:ea typeface="Raleway"/>
                <a:cs typeface="Raleway"/>
                <a:sym typeface="Raleway"/>
              </a:rPr>
              <a:t>Đánh giá mô hình là bước quan trọng để xác định mức độ hiệu quả của thuật toán trong việc phân loại các loại bệnh về mắt. Để đánh giá tổng quan mô hình, ta sử dụng các chỉ số:</a:t>
            </a:r>
          </a:p>
          <a:p>
            <a:pPr marL="342900" indent="-342900" algn="l">
              <a:lnSpc>
                <a:spcPts val="3289"/>
              </a:lnSpc>
              <a:spcBef>
                <a:spcPct val="0"/>
              </a:spcBef>
              <a:buFont typeface="Arial" panose="020B0604020202020204" pitchFamily="34" charset="0"/>
              <a:buChar char="•"/>
            </a:pPr>
            <a:r>
              <a:rPr lang="vi-VN" sz="2500" dirty="0">
                <a:solidFill>
                  <a:srgbClr val="FFFFFF"/>
                </a:solidFill>
                <a:latin typeface="Raleway"/>
                <a:ea typeface="Raleway"/>
                <a:cs typeface="Raleway"/>
                <a:sym typeface="Raleway"/>
              </a:rPr>
              <a:t>Accuracy: 66.9%</a:t>
            </a:r>
          </a:p>
          <a:p>
            <a:pPr marL="342900" indent="-342900" algn="l">
              <a:lnSpc>
                <a:spcPts val="3289"/>
              </a:lnSpc>
              <a:spcBef>
                <a:spcPct val="0"/>
              </a:spcBef>
              <a:buFont typeface="Arial" panose="020B0604020202020204" pitchFamily="34" charset="0"/>
              <a:buChar char="•"/>
            </a:pPr>
            <a:r>
              <a:rPr lang="vi-VN" sz="2500" dirty="0">
                <a:solidFill>
                  <a:srgbClr val="FFFFFF"/>
                </a:solidFill>
                <a:latin typeface="Raleway"/>
                <a:ea typeface="Raleway"/>
                <a:cs typeface="Raleway"/>
                <a:sym typeface="Raleway"/>
              </a:rPr>
              <a:t>Loss: 0.979</a:t>
            </a:r>
          </a:p>
          <a:p>
            <a:pPr marL="342900" indent="-342900" algn="l">
              <a:lnSpc>
                <a:spcPts val="3289"/>
              </a:lnSpc>
              <a:spcBef>
                <a:spcPct val="0"/>
              </a:spcBef>
              <a:buFont typeface="Arial" panose="020B0604020202020204" pitchFamily="34" charset="0"/>
              <a:buChar char="•"/>
            </a:pPr>
            <a:r>
              <a:rPr lang="vi-VN" sz="2500" dirty="0">
                <a:solidFill>
                  <a:srgbClr val="FFFFFF"/>
                </a:solidFill>
                <a:latin typeface="Raleway"/>
                <a:ea typeface="Raleway"/>
                <a:cs typeface="Raleway"/>
                <a:sym typeface="Raleway"/>
              </a:rPr>
              <a:t>Confusion matrix: cho thấy sự nhầm lẫn giữa các lớp bệnh có triệu chứng tương đồng như Glaucoma và AMD.</a:t>
            </a:r>
          </a:p>
        </p:txBody>
      </p:sp>
      <p:sp>
        <p:nvSpPr>
          <p:cNvPr id="10" name="TextBox 10">
            <a:extLst>
              <a:ext uri="{FF2B5EF4-FFF2-40B4-BE49-F238E27FC236}">
                <a16:creationId xmlns:a16="http://schemas.microsoft.com/office/drawing/2014/main" id="{F1F38B88-D5B0-A71E-DD83-EF0A65F333DC}"/>
              </a:ext>
            </a:extLst>
          </p:cNvPr>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14/15</a:t>
            </a:r>
          </a:p>
        </p:txBody>
      </p:sp>
    </p:spTree>
    <p:extLst>
      <p:ext uri="{BB962C8B-B14F-4D97-AF65-F5344CB8AC3E}">
        <p14:creationId xmlns:p14="http://schemas.microsoft.com/office/powerpoint/2010/main" val="2889326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60CFB1E0-3C56-F4EE-4644-AF2D1B213F6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4C6AE58-72D3-8FA7-1F7A-443CA6C42C1E}"/>
              </a:ext>
            </a:extLst>
          </p:cNvPr>
          <p:cNvSpPr/>
          <p:nvPr/>
        </p:nvSpPr>
        <p:spPr>
          <a:xfrm>
            <a:off x="16789369" y="8125582"/>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a:extLst>
              <a:ext uri="{FF2B5EF4-FFF2-40B4-BE49-F238E27FC236}">
                <a16:creationId xmlns:a16="http://schemas.microsoft.com/office/drawing/2014/main" id="{A6405342-DFE6-5A51-527A-539BDD077D08}"/>
              </a:ext>
            </a:extLst>
          </p:cNvPr>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18/22</a:t>
            </a:r>
          </a:p>
        </p:txBody>
      </p:sp>
      <p:sp>
        <p:nvSpPr>
          <p:cNvPr id="2" name="TextBox 8">
            <a:extLst>
              <a:ext uri="{FF2B5EF4-FFF2-40B4-BE49-F238E27FC236}">
                <a16:creationId xmlns:a16="http://schemas.microsoft.com/office/drawing/2014/main" id="{84A06511-BAD9-44F4-2C35-E88BD156DF89}"/>
              </a:ext>
            </a:extLst>
          </p:cNvPr>
          <p:cNvSpPr txBox="1"/>
          <p:nvPr/>
        </p:nvSpPr>
        <p:spPr>
          <a:xfrm>
            <a:off x="3121206" y="723900"/>
            <a:ext cx="12045585" cy="1476173"/>
          </a:xfrm>
          <a:prstGeom prst="rect">
            <a:avLst/>
          </a:prstGeom>
        </p:spPr>
        <p:txBody>
          <a:bodyPr wrap="square" lIns="0" tIns="0" rIns="0" bIns="0" rtlCol="0" anchor="t">
            <a:spAutoFit/>
          </a:bodyPr>
          <a:lstStyle/>
          <a:p>
            <a:pPr algn="l">
              <a:lnSpc>
                <a:spcPts val="12239"/>
              </a:lnSpc>
            </a:pPr>
            <a:r>
              <a:rPr lang="vi-VN" sz="9000" dirty="0">
                <a:solidFill>
                  <a:srgbClr val="FFFFFF"/>
                </a:solidFill>
                <a:latin typeface="Anton"/>
                <a:ea typeface="Anton"/>
                <a:cs typeface="Anton"/>
                <a:sym typeface="Anton"/>
              </a:rPr>
              <a:t>BIỂU ĐỒ</a:t>
            </a:r>
            <a:r>
              <a:rPr lang="en-US" sz="9000" dirty="0">
                <a:solidFill>
                  <a:srgbClr val="FFFFFF"/>
                </a:solidFill>
                <a:latin typeface="Anton"/>
                <a:ea typeface="Anton"/>
                <a:cs typeface="Anton"/>
                <a:sym typeface="Anton"/>
              </a:rPr>
              <a:t> </a:t>
            </a:r>
            <a:r>
              <a:rPr lang="vi-VN" sz="9000" dirty="0">
                <a:solidFill>
                  <a:srgbClr val="FFFFFF"/>
                </a:solidFill>
                <a:latin typeface="Anton"/>
                <a:ea typeface="Anton"/>
                <a:cs typeface="Anton"/>
                <a:sym typeface="Anton"/>
              </a:rPr>
              <a:t>ACCURACY</a:t>
            </a:r>
            <a:r>
              <a:rPr lang="en-US" sz="9000" dirty="0">
                <a:solidFill>
                  <a:srgbClr val="FFFFFF"/>
                </a:solidFill>
                <a:latin typeface="Anton"/>
                <a:ea typeface="Anton"/>
                <a:cs typeface="Anton"/>
                <a:sym typeface="Anton"/>
              </a:rPr>
              <a:t> </a:t>
            </a:r>
            <a:r>
              <a:rPr lang="vi-VN" sz="9000" dirty="0">
                <a:solidFill>
                  <a:srgbClr val="FFFFFF"/>
                </a:solidFill>
                <a:latin typeface="Anton"/>
                <a:ea typeface="Anton"/>
                <a:cs typeface="Anton"/>
                <a:sym typeface="Anton"/>
              </a:rPr>
              <a:t>VÀ LOSS</a:t>
            </a:r>
            <a:r>
              <a:rPr lang="en-US" sz="9000" dirty="0">
                <a:solidFill>
                  <a:srgbClr val="FFFFFF"/>
                </a:solidFill>
                <a:latin typeface="Anton"/>
                <a:ea typeface="Anton"/>
                <a:cs typeface="Anton"/>
                <a:sym typeface="Anton"/>
              </a:rPr>
              <a:t> </a:t>
            </a:r>
            <a:endParaRPr lang="vi-VN" sz="9000" dirty="0">
              <a:solidFill>
                <a:srgbClr val="FFFFFF"/>
              </a:solidFill>
              <a:latin typeface="Anton"/>
              <a:ea typeface="Anton"/>
              <a:cs typeface="Anton"/>
              <a:sym typeface="Anton"/>
            </a:endParaRPr>
          </a:p>
        </p:txBody>
      </p:sp>
      <p:pic>
        <p:nvPicPr>
          <p:cNvPr id="4" name="Picture 3"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6C4E9829-C2AA-9DED-D0FF-1F8AE92A8488}"/>
              </a:ext>
            </a:extLst>
          </p:cNvPr>
          <p:cNvPicPr>
            <a:picLocks noChangeAspect="1"/>
          </p:cNvPicPr>
          <p:nvPr/>
        </p:nvPicPr>
        <p:blipFill>
          <a:blip r:embed="rId4"/>
          <a:stretch>
            <a:fillRect/>
          </a:stretch>
        </p:blipFill>
        <p:spPr>
          <a:xfrm>
            <a:off x="4113765" y="2200073"/>
            <a:ext cx="10060465" cy="6374921"/>
          </a:xfrm>
          <a:prstGeom prst="rect">
            <a:avLst/>
          </a:prstGeom>
          <a:effectLst>
            <a:innerShdw blurRad="114300">
              <a:prstClr val="black"/>
            </a:innerShdw>
          </a:effectLst>
        </p:spPr>
      </p:pic>
    </p:spTree>
    <p:extLst>
      <p:ext uri="{BB962C8B-B14F-4D97-AF65-F5344CB8AC3E}">
        <p14:creationId xmlns:p14="http://schemas.microsoft.com/office/powerpoint/2010/main" val="1128779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9390051F-BEDA-DD8C-D71D-70A6DF762EB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4F78D66-5D74-C3C6-FAD0-CAF41892A529}"/>
              </a:ext>
            </a:extLst>
          </p:cNvPr>
          <p:cNvSpPr/>
          <p:nvPr/>
        </p:nvSpPr>
        <p:spPr>
          <a:xfrm>
            <a:off x="16789369" y="8125582"/>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a:extLst>
              <a:ext uri="{FF2B5EF4-FFF2-40B4-BE49-F238E27FC236}">
                <a16:creationId xmlns:a16="http://schemas.microsoft.com/office/drawing/2014/main" id="{FB6612A5-6F39-E96B-9FF3-055516C62B6E}"/>
              </a:ext>
            </a:extLst>
          </p:cNvPr>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19/22</a:t>
            </a:r>
          </a:p>
        </p:txBody>
      </p:sp>
      <p:pic>
        <p:nvPicPr>
          <p:cNvPr id="4" name="Picture 3"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6C934582-58C8-1BE5-A16D-2F2252ED6820}"/>
              </a:ext>
            </a:extLst>
          </p:cNvPr>
          <p:cNvPicPr>
            <a:picLocks noChangeAspect="1"/>
          </p:cNvPicPr>
          <p:nvPr/>
        </p:nvPicPr>
        <p:blipFill>
          <a:blip r:embed="rId4"/>
          <a:stretch>
            <a:fillRect/>
          </a:stretch>
        </p:blipFill>
        <p:spPr>
          <a:xfrm>
            <a:off x="3472014" y="1757780"/>
            <a:ext cx="11343971" cy="6771440"/>
          </a:xfrm>
          <a:prstGeom prst="rect">
            <a:avLst/>
          </a:prstGeom>
          <a:effectLst>
            <a:innerShdw blurRad="114300">
              <a:prstClr val="black"/>
            </a:innerShdw>
          </a:effectLst>
        </p:spPr>
      </p:pic>
    </p:spTree>
    <p:extLst>
      <p:ext uri="{BB962C8B-B14F-4D97-AF65-F5344CB8AC3E}">
        <p14:creationId xmlns:p14="http://schemas.microsoft.com/office/powerpoint/2010/main" val="3689783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789975" y="1028700"/>
            <a:ext cx="9782585" cy="8229600"/>
          </a:xfrm>
          <a:custGeom>
            <a:avLst/>
            <a:gdLst/>
            <a:ahLst/>
            <a:cxnLst/>
            <a:rect l="l" t="t" r="r" b="b"/>
            <a:pathLst>
              <a:path w="9782585" h="8229600">
                <a:moveTo>
                  <a:pt x="0" y="0"/>
                </a:moveTo>
                <a:lnTo>
                  <a:pt x="9782586" y="0"/>
                </a:lnTo>
                <a:lnTo>
                  <a:pt x="9782586" y="8229600"/>
                </a:lnTo>
                <a:lnTo>
                  <a:pt x="0" y="8229600"/>
                </a:lnTo>
                <a:lnTo>
                  <a:pt x="0" y="0"/>
                </a:lnTo>
                <a:close/>
              </a:path>
            </a:pathLst>
          </a:custGeom>
          <a:blipFill>
            <a:blip r:embed="rId2"/>
            <a:stretch>
              <a:fillRect/>
            </a:stretch>
          </a:blipFill>
        </p:spPr>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7892" y="2950019"/>
            <a:ext cx="3868413" cy="3942331"/>
          </a:xfrm>
          <a:custGeom>
            <a:avLst/>
            <a:gdLst/>
            <a:ahLst/>
            <a:cxnLst/>
            <a:rect l="l" t="t" r="r" b="b"/>
            <a:pathLst>
              <a:path w="3868413" h="3942331">
                <a:moveTo>
                  <a:pt x="0" y="0"/>
                </a:moveTo>
                <a:lnTo>
                  <a:pt x="3868413" y="0"/>
                </a:lnTo>
                <a:lnTo>
                  <a:pt x="3868413" y="3942331"/>
                </a:lnTo>
                <a:lnTo>
                  <a:pt x="0" y="3942331"/>
                </a:lnTo>
                <a:lnTo>
                  <a:pt x="0" y="0"/>
                </a:lnTo>
                <a:close/>
              </a:path>
            </a:pathLst>
          </a:custGeom>
          <a:blipFill>
            <a:blip r:embed="rId5">
              <a:alphaModFix amt="31999"/>
            </a:blip>
            <a:stretch>
              <a:fillRect/>
            </a:stretch>
          </a:blipFill>
        </p:spPr>
      </p:sp>
      <p:sp>
        <p:nvSpPr>
          <p:cNvPr id="5" name="TextBox 5"/>
          <p:cNvSpPr txBox="1"/>
          <p:nvPr/>
        </p:nvSpPr>
        <p:spPr>
          <a:xfrm>
            <a:off x="1466773" y="9030085"/>
            <a:ext cx="1323748" cy="418331"/>
          </a:xfrm>
          <a:prstGeom prst="rect">
            <a:avLst/>
          </a:prstGeom>
        </p:spPr>
        <p:txBody>
          <a:bodyPr lIns="0" tIns="0" rIns="0" bIns="0" rtlCol="0" anchor="t">
            <a:spAutoFit/>
          </a:bodyPr>
          <a:lstStyle/>
          <a:p>
            <a:pPr algn="l">
              <a:lnSpc>
                <a:spcPts val="1633"/>
              </a:lnSpc>
            </a:pPr>
            <a:r>
              <a:rPr lang="en-US" sz="1166" spc="628">
                <a:solidFill>
                  <a:srgbClr val="FFFFFF"/>
                </a:solidFill>
                <a:latin typeface="Raleway"/>
                <a:ea typeface="Raleway"/>
                <a:cs typeface="Raleway"/>
                <a:sym typeface="Raleway"/>
              </a:rPr>
              <a:t>PAGE</a:t>
            </a:r>
          </a:p>
          <a:p>
            <a:pPr algn="l">
              <a:lnSpc>
                <a:spcPts val="1633"/>
              </a:lnSpc>
              <a:spcBef>
                <a:spcPct val="0"/>
              </a:spcBef>
            </a:pPr>
            <a:r>
              <a:rPr lang="en-US" sz="1166" spc="628">
                <a:solidFill>
                  <a:srgbClr val="FFFFFF"/>
                </a:solidFill>
                <a:latin typeface="Raleway"/>
                <a:ea typeface="Raleway"/>
                <a:cs typeface="Raleway"/>
                <a:sym typeface="Raleway"/>
              </a:rPr>
              <a:t>02/15</a:t>
            </a:r>
          </a:p>
        </p:txBody>
      </p:sp>
      <p:sp>
        <p:nvSpPr>
          <p:cNvPr id="6" name="TextBox 6"/>
          <p:cNvSpPr txBox="1"/>
          <p:nvPr/>
        </p:nvSpPr>
        <p:spPr>
          <a:xfrm>
            <a:off x="1430678" y="2235435"/>
            <a:ext cx="5267534" cy="5914504"/>
          </a:xfrm>
          <a:prstGeom prst="rect">
            <a:avLst/>
          </a:prstGeom>
        </p:spPr>
        <p:txBody>
          <a:bodyPr lIns="0" tIns="0" rIns="0" bIns="0" rtlCol="0" anchor="t">
            <a:spAutoFit/>
          </a:bodyPr>
          <a:lstStyle/>
          <a:p>
            <a:pPr algn="ctr">
              <a:lnSpc>
                <a:spcPts val="15720"/>
              </a:lnSpc>
              <a:spcBef>
                <a:spcPct val="0"/>
              </a:spcBef>
            </a:pPr>
            <a:r>
              <a:rPr lang="en-US" sz="11228" dirty="0">
                <a:solidFill>
                  <a:srgbClr val="FFFFFF"/>
                </a:solidFill>
                <a:latin typeface="Anton"/>
                <a:ea typeface="Anton"/>
                <a:cs typeface="Anton"/>
                <a:sym typeface="Anton"/>
              </a:rPr>
              <a:t>GIỚI THIỆU</a:t>
            </a:r>
          </a:p>
          <a:p>
            <a:pPr algn="ctr">
              <a:lnSpc>
                <a:spcPts val="15720"/>
              </a:lnSpc>
              <a:spcBef>
                <a:spcPct val="0"/>
              </a:spcBef>
            </a:pPr>
            <a:r>
              <a:rPr lang="en-US" sz="11228" dirty="0">
                <a:solidFill>
                  <a:srgbClr val="FFFFFF"/>
                </a:solidFill>
                <a:latin typeface="Anton"/>
                <a:ea typeface="Anton"/>
                <a:cs typeface="Anton"/>
                <a:sym typeface="Anton"/>
              </a:rPr>
              <a:t>VỀ </a:t>
            </a:r>
          </a:p>
          <a:p>
            <a:pPr algn="ctr">
              <a:lnSpc>
                <a:spcPts val="15720"/>
              </a:lnSpc>
              <a:spcBef>
                <a:spcPct val="0"/>
              </a:spcBef>
            </a:pPr>
            <a:r>
              <a:rPr lang="en-US" sz="11228" dirty="0">
                <a:solidFill>
                  <a:srgbClr val="FFFFFF"/>
                </a:solidFill>
                <a:latin typeface="Anton"/>
                <a:ea typeface="Anton"/>
                <a:cs typeface="Anton"/>
                <a:sym typeface="Anton"/>
              </a:rPr>
              <a:t>ĐỀ TÀI</a:t>
            </a:r>
          </a:p>
        </p:txBody>
      </p:sp>
      <p:sp>
        <p:nvSpPr>
          <p:cNvPr id="7" name="TextBox 7"/>
          <p:cNvSpPr txBox="1"/>
          <p:nvPr/>
        </p:nvSpPr>
        <p:spPr>
          <a:xfrm>
            <a:off x="8631970" y="3228413"/>
            <a:ext cx="8098594" cy="3385542"/>
          </a:xfrm>
          <a:prstGeom prst="rect">
            <a:avLst/>
          </a:prstGeom>
        </p:spPr>
        <p:txBody>
          <a:bodyPr lIns="0" tIns="0" rIns="0" bIns="0" rtlCol="0" anchor="t">
            <a:spAutoFit/>
          </a:bodyPr>
          <a:lstStyle/>
          <a:p>
            <a:pPr algn="l">
              <a:lnSpc>
                <a:spcPts val="3289"/>
              </a:lnSpc>
              <a:spcBef>
                <a:spcPct val="0"/>
              </a:spcBef>
            </a:pPr>
            <a:r>
              <a:rPr lang="vi-VN" sz="3200" b="0" i="0" dirty="0">
                <a:solidFill>
                  <a:srgbClr val="FFFFFF"/>
                </a:solidFill>
                <a:effectLst/>
                <a:latin typeface="+mj-lt"/>
              </a:rPr>
              <a:t>Mắt là cơ quan </a:t>
            </a:r>
            <a:r>
              <a:rPr lang="vi-VN" sz="3200" b="0" i="0" dirty="0" err="1">
                <a:solidFill>
                  <a:srgbClr val="FFFFFF"/>
                </a:solidFill>
                <a:effectLst/>
                <a:latin typeface="+mj-lt"/>
              </a:rPr>
              <a:t>quan</a:t>
            </a:r>
            <a:r>
              <a:rPr lang="vi-VN" sz="3200" b="0" i="0" dirty="0">
                <a:solidFill>
                  <a:srgbClr val="FFFFFF"/>
                </a:solidFill>
                <a:effectLst/>
                <a:latin typeface="+mj-lt"/>
              </a:rPr>
              <a:t> trọng giúp con người tiếp nhận thông tin và tương tác với thế giới. Tuy nhiên, mắt rất dễ mắc các bệnh lý có thể gây suy giảm thị lực hoặc mù </a:t>
            </a:r>
            <a:r>
              <a:rPr lang="vi-VN" sz="3200" b="0" i="0" dirty="0" err="1">
                <a:solidFill>
                  <a:srgbClr val="FFFFFF"/>
                </a:solidFill>
                <a:effectLst/>
                <a:latin typeface="+mj-lt"/>
              </a:rPr>
              <a:t>loà</a:t>
            </a:r>
            <a:r>
              <a:rPr lang="vi-VN" sz="3200" b="0" i="0" dirty="0">
                <a:solidFill>
                  <a:srgbClr val="FFFFFF"/>
                </a:solidFill>
                <a:effectLst/>
                <a:latin typeface="+mj-lt"/>
              </a:rPr>
              <a:t> nếu không được phát hiện và điều trị kịp thời. Trong bối cảnh dân số già </a:t>
            </a:r>
            <a:r>
              <a:rPr lang="vi-VN" sz="3200" b="0" i="0" dirty="0" err="1">
                <a:solidFill>
                  <a:srgbClr val="FFFFFF"/>
                </a:solidFill>
                <a:effectLst/>
                <a:latin typeface="+mj-lt"/>
              </a:rPr>
              <a:t>hoá</a:t>
            </a:r>
            <a:r>
              <a:rPr lang="vi-VN" sz="3200" b="0" i="0" dirty="0">
                <a:solidFill>
                  <a:srgbClr val="FFFFFF"/>
                </a:solidFill>
                <a:effectLst/>
                <a:latin typeface="+mj-lt"/>
              </a:rPr>
              <a:t>, môi trường ô nhiễm và thói quen sinh hoạt không lành mạnh, các bệnh về mắt ngày càng trở nên phổ biến.</a:t>
            </a:r>
            <a:endParaRPr lang="en-US" sz="2800" dirty="0">
              <a:solidFill>
                <a:srgbClr val="FFFFFF"/>
              </a:solidFill>
              <a:latin typeface="+mj-lt"/>
              <a:ea typeface="Raleway"/>
              <a:cs typeface="Raleway"/>
              <a:sym typeface="Raleway"/>
            </a:endParaRPr>
          </a:p>
        </p:txBody>
      </p:sp>
      <p:sp>
        <p:nvSpPr>
          <p:cNvPr id="9" name="TextBox 7">
            <a:extLst>
              <a:ext uri="{FF2B5EF4-FFF2-40B4-BE49-F238E27FC236}">
                <a16:creationId xmlns:a16="http://schemas.microsoft.com/office/drawing/2014/main" id="{BE1EF010-DAF5-60CE-BE52-F5D6833F4FA8}"/>
              </a:ext>
            </a:extLst>
          </p:cNvPr>
          <p:cNvSpPr txBox="1"/>
          <p:nvPr/>
        </p:nvSpPr>
        <p:spPr>
          <a:xfrm>
            <a:off x="8606570" y="1807145"/>
            <a:ext cx="8098594" cy="6771084"/>
          </a:xfrm>
          <a:prstGeom prst="rect">
            <a:avLst/>
          </a:prstGeom>
        </p:spPr>
        <p:txBody>
          <a:bodyPr lIns="0" tIns="0" rIns="0" bIns="0" rtlCol="0" anchor="t">
            <a:spAutoFit/>
          </a:bodyPr>
          <a:lstStyle/>
          <a:p>
            <a:pPr algn="l">
              <a:lnSpc>
                <a:spcPts val="3289"/>
              </a:lnSpc>
              <a:spcBef>
                <a:spcPct val="0"/>
              </a:spcBef>
            </a:pPr>
            <a:r>
              <a:rPr lang="vi-VN" sz="3200" b="0" i="0" dirty="0">
                <a:solidFill>
                  <a:srgbClr val="FFFFFF"/>
                </a:solidFill>
                <a:effectLst/>
                <a:latin typeface="+mj-lt"/>
              </a:rPr>
              <a:t>Đề tài “Phân loại các bệnh về mắt (</a:t>
            </a:r>
            <a:r>
              <a:rPr lang="vi-VN" sz="3200" b="0" i="0" dirty="0" err="1">
                <a:solidFill>
                  <a:srgbClr val="FFFFFF"/>
                </a:solidFill>
                <a:effectLst/>
                <a:latin typeface="+mj-lt"/>
              </a:rPr>
              <a:t>Classification</a:t>
            </a:r>
            <a:r>
              <a:rPr lang="vi-VN" sz="3200" b="0" i="0" dirty="0">
                <a:solidFill>
                  <a:srgbClr val="FFFFFF"/>
                </a:solidFill>
                <a:effectLst/>
                <a:latin typeface="+mj-lt"/>
              </a:rPr>
              <a:t> </a:t>
            </a:r>
            <a:r>
              <a:rPr lang="vi-VN" sz="3200" b="0" i="0" dirty="0" err="1">
                <a:solidFill>
                  <a:srgbClr val="FFFFFF"/>
                </a:solidFill>
                <a:effectLst/>
                <a:latin typeface="+mj-lt"/>
              </a:rPr>
              <a:t>of</a:t>
            </a:r>
            <a:r>
              <a:rPr lang="vi-VN" sz="3200" b="0" i="0" dirty="0">
                <a:solidFill>
                  <a:srgbClr val="FFFFFF"/>
                </a:solidFill>
                <a:effectLst/>
                <a:latin typeface="+mj-lt"/>
              </a:rPr>
              <a:t> </a:t>
            </a:r>
            <a:r>
              <a:rPr lang="vi-VN" sz="3200" b="0" i="0" dirty="0" err="1">
                <a:solidFill>
                  <a:srgbClr val="FFFFFF"/>
                </a:solidFill>
                <a:effectLst/>
                <a:latin typeface="+mj-lt"/>
              </a:rPr>
              <a:t>eye</a:t>
            </a:r>
            <a:r>
              <a:rPr lang="vi-VN" sz="3200" b="0" i="0" dirty="0">
                <a:solidFill>
                  <a:srgbClr val="FFFFFF"/>
                </a:solidFill>
                <a:effectLst/>
                <a:latin typeface="+mj-lt"/>
              </a:rPr>
              <a:t> </a:t>
            </a:r>
            <a:r>
              <a:rPr lang="vi-VN" sz="3200" b="0" i="0" dirty="0" err="1">
                <a:solidFill>
                  <a:srgbClr val="FFFFFF"/>
                </a:solidFill>
                <a:effectLst/>
                <a:latin typeface="+mj-lt"/>
              </a:rPr>
              <a:t>disease</a:t>
            </a:r>
            <a:r>
              <a:rPr lang="vi-VN" sz="3200" b="0" i="0" dirty="0">
                <a:solidFill>
                  <a:srgbClr val="FFFFFF"/>
                </a:solidFill>
                <a:effectLst/>
                <a:latin typeface="+mj-lt"/>
              </a:rPr>
              <a:t>) được lựa chọn vì tầm quan trọng thiết yếu của thị giác trong đời sống và tác động nghiêm trọng của các bệnh lý mắt đến sức </a:t>
            </a:r>
            <a:r>
              <a:rPr lang="vi-VN" sz="3200" b="0" i="0" dirty="0" err="1">
                <a:solidFill>
                  <a:srgbClr val="FFFFFF"/>
                </a:solidFill>
                <a:effectLst/>
                <a:latin typeface="+mj-lt"/>
              </a:rPr>
              <a:t>khoẻ</a:t>
            </a:r>
            <a:r>
              <a:rPr lang="vi-VN" sz="3200" b="0" i="0" dirty="0">
                <a:solidFill>
                  <a:srgbClr val="FFFFFF"/>
                </a:solidFill>
                <a:effectLst/>
                <a:latin typeface="+mj-lt"/>
              </a:rPr>
              <a:t> cộng đồng. Các bệnh như đục </a:t>
            </a:r>
            <a:r>
              <a:rPr lang="vi-VN" sz="3200" b="0" i="0" dirty="0" err="1">
                <a:solidFill>
                  <a:srgbClr val="FFFFFF"/>
                </a:solidFill>
                <a:effectLst/>
                <a:latin typeface="+mj-lt"/>
              </a:rPr>
              <a:t>thuỷ</a:t>
            </a:r>
            <a:r>
              <a:rPr lang="vi-VN" sz="3200" b="0" i="0" dirty="0">
                <a:solidFill>
                  <a:srgbClr val="FFFFFF"/>
                </a:solidFill>
                <a:effectLst/>
                <a:latin typeface="+mj-lt"/>
              </a:rPr>
              <a:t> tinh thể (</a:t>
            </a:r>
            <a:r>
              <a:rPr lang="vi-VN" sz="3200" b="0" i="0" dirty="0" err="1">
                <a:solidFill>
                  <a:srgbClr val="FFFFFF"/>
                </a:solidFill>
                <a:effectLst/>
                <a:latin typeface="+mj-lt"/>
              </a:rPr>
              <a:t>Cataract</a:t>
            </a:r>
            <a:r>
              <a:rPr lang="vi-VN" sz="3200" b="0" i="0" dirty="0">
                <a:solidFill>
                  <a:srgbClr val="FFFFFF"/>
                </a:solidFill>
                <a:effectLst/>
                <a:latin typeface="+mj-lt"/>
              </a:rPr>
              <a:t>) , </a:t>
            </a:r>
            <a:r>
              <a:rPr lang="vi-VN" sz="3200" b="0" i="0" dirty="0" err="1">
                <a:solidFill>
                  <a:srgbClr val="FFFFFF"/>
                </a:solidFill>
                <a:effectLst/>
                <a:latin typeface="+mj-lt"/>
              </a:rPr>
              <a:t>glocoma</a:t>
            </a:r>
            <a:r>
              <a:rPr lang="vi-VN" sz="3200" b="0" i="0" dirty="0">
                <a:solidFill>
                  <a:srgbClr val="FFFFFF"/>
                </a:solidFill>
                <a:effectLst/>
                <a:latin typeface="+mj-lt"/>
              </a:rPr>
              <a:t> hay các bệnh võng mạc có thể gây mù </a:t>
            </a:r>
            <a:r>
              <a:rPr lang="vi-VN" sz="3200" b="0" i="0" dirty="0" err="1">
                <a:solidFill>
                  <a:srgbClr val="FFFFFF"/>
                </a:solidFill>
                <a:effectLst/>
                <a:latin typeface="+mj-lt"/>
              </a:rPr>
              <a:t>loà</a:t>
            </a:r>
            <a:r>
              <a:rPr lang="vi-VN" sz="3200" b="0" i="0" dirty="0">
                <a:solidFill>
                  <a:srgbClr val="FFFFFF"/>
                </a:solidFill>
                <a:effectLst/>
                <a:latin typeface="+mj-lt"/>
              </a:rPr>
              <a:t> nếu không được phát hiện kịp thời. Trong bối cảnh tỷ lệ mắc bệnh mắt ngày càng gia tăng, việc ứng dụng trí tuệ nhân tạo, đặc biệt là học sâu (</a:t>
            </a:r>
            <a:r>
              <a:rPr lang="vi-VN" sz="3200" b="0" i="0" dirty="0" err="1">
                <a:solidFill>
                  <a:srgbClr val="FFFFFF"/>
                </a:solidFill>
                <a:effectLst/>
                <a:latin typeface="+mj-lt"/>
              </a:rPr>
              <a:t>deeplearning</a:t>
            </a:r>
            <a:r>
              <a:rPr lang="vi-VN" sz="3200" b="0" i="0" dirty="0">
                <a:solidFill>
                  <a:srgbClr val="FFFFFF"/>
                </a:solidFill>
                <a:effectLst/>
                <a:latin typeface="+mj-lt"/>
              </a:rPr>
              <a:t>) trong phân loại bệnh sẽ giúp chẩn đoán nhanh chóng, chính xác và giảm gánh nặng cho ngành y tế. Bên cạnh đó, đề tài còn góp phần thúc đẩy phát triển các giải pháp chăm sóc sức </a:t>
            </a:r>
            <a:r>
              <a:rPr lang="vi-VN" sz="3200" b="0" i="0" dirty="0" err="1">
                <a:solidFill>
                  <a:srgbClr val="FFFFFF"/>
                </a:solidFill>
                <a:effectLst/>
                <a:latin typeface="+mj-lt"/>
              </a:rPr>
              <a:t>khoẻ</a:t>
            </a:r>
            <a:r>
              <a:rPr lang="vi-VN" sz="3200" b="0" i="0" dirty="0">
                <a:solidFill>
                  <a:srgbClr val="FFFFFF"/>
                </a:solidFill>
                <a:effectLst/>
                <a:latin typeface="+mj-lt"/>
              </a:rPr>
              <a:t> từ xa, nâng cao khả năng tiếp cận y tế cho cộng đồng ở vùng sâu, vùng xa..</a:t>
            </a:r>
            <a:endParaRPr lang="en-US" sz="2800" dirty="0">
              <a:solidFill>
                <a:srgbClr val="FFFFFF"/>
              </a:solidFill>
              <a:latin typeface="+mj-lt"/>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80">
                                          <p:stCondLst>
                                            <p:cond delay="0"/>
                                          </p:stCondLst>
                                        </p:cTn>
                                        <p:tgtEl>
                                          <p:spTgt spid="9"/>
                                        </p:tgtEl>
                                      </p:cBhvr>
                                    </p:animEffect>
                                    <p:anim calcmode="lin" valueType="num">
                                      <p:cBhvr>
                                        <p:cTn id="1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4" dur="26">
                                          <p:stCondLst>
                                            <p:cond delay="650"/>
                                          </p:stCondLst>
                                        </p:cTn>
                                        <p:tgtEl>
                                          <p:spTgt spid="9"/>
                                        </p:tgtEl>
                                      </p:cBhvr>
                                      <p:to x="100000" y="60000"/>
                                    </p:animScale>
                                    <p:animScale>
                                      <p:cBhvr>
                                        <p:cTn id="25" dur="166" decel="50000">
                                          <p:stCondLst>
                                            <p:cond delay="676"/>
                                          </p:stCondLst>
                                        </p:cTn>
                                        <p:tgtEl>
                                          <p:spTgt spid="9"/>
                                        </p:tgtEl>
                                      </p:cBhvr>
                                      <p:to x="100000" y="100000"/>
                                    </p:animScale>
                                    <p:animScale>
                                      <p:cBhvr>
                                        <p:cTn id="26" dur="26">
                                          <p:stCondLst>
                                            <p:cond delay="1312"/>
                                          </p:stCondLst>
                                        </p:cTn>
                                        <p:tgtEl>
                                          <p:spTgt spid="9"/>
                                        </p:tgtEl>
                                      </p:cBhvr>
                                      <p:to x="100000" y="80000"/>
                                    </p:animScale>
                                    <p:animScale>
                                      <p:cBhvr>
                                        <p:cTn id="27" dur="166" decel="50000">
                                          <p:stCondLst>
                                            <p:cond delay="1338"/>
                                          </p:stCondLst>
                                        </p:cTn>
                                        <p:tgtEl>
                                          <p:spTgt spid="9"/>
                                        </p:tgtEl>
                                      </p:cBhvr>
                                      <p:to x="100000" y="100000"/>
                                    </p:animScale>
                                    <p:animScale>
                                      <p:cBhvr>
                                        <p:cTn id="28" dur="26">
                                          <p:stCondLst>
                                            <p:cond delay="1642"/>
                                          </p:stCondLst>
                                        </p:cTn>
                                        <p:tgtEl>
                                          <p:spTgt spid="9"/>
                                        </p:tgtEl>
                                      </p:cBhvr>
                                      <p:to x="100000" y="90000"/>
                                    </p:animScale>
                                    <p:animScale>
                                      <p:cBhvr>
                                        <p:cTn id="29" dur="166" decel="50000">
                                          <p:stCondLst>
                                            <p:cond delay="1668"/>
                                          </p:stCondLst>
                                        </p:cTn>
                                        <p:tgtEl>
                                          <p:spTgt spid="9"/>
                                        </p:tgtEl>
                                      </p:cBhvr>
                                      <p:to x="100000" y="100000"/>
                                    </p:animScale>
                                    <p:animScale>
                                      <p:cBhvr>
                                        <p:cTn id="30" dur="26">
                                          <p:stCondLst>
                                            <p:cond delay="1808"/>
                                          </p:stCondLst>
                                        </p:cTn>
                                        <p:tgtEl>
                                          <p:spTgt spid="9"/>
                                        </p:tgtEl>
                                      </p:cBhvr>
                                      <p:to x="100000" y="95000"/>
                                    </p:animScale>
                                    <p:animScale>
                                      <p:cBhvr>
                                        <p:cTn id="31"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B48C0DF3-6477-5C92-AB31-E510EC76044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1CBE5F6-A08F-75CA-6531-AF13E9CEAA7C}"/>
              </a:ext>
            </a:extLst>
          </p:cNvPr>
          <p:cNvSpPr/>
          <p:nvPr/>
        </p:nvSpPr>
        <p:spPr>
          <a:xfrm>
            <a:off x="16789369" y="8125582"/>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a:extLst>
              <a:ext uri="{FF2B5EF4-FFF2-40B4-BE49-F238E27FC236}">
                <a16:creationId xmlns:a16="http://schemas.microsoft.com/office/drawing/2014/main" id="{0DDCDE9D-B7B5-AF20-B3B4-BF9160BD305C}"/>
              </a:ext>
            </a:extLst>
          </p:cNvPr>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20/22</a:t>
            </a:r>
          </a:p>
        </p:txBody>
      </p:sp>
      <p:pic>
        <p:nvPicPr>
          <p:cNvPr id="4" name="Picture 3"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104A0875-5931-3785-A31B-23BC8A4BC3CC}"/>
              </a:ext>
            </a:extLst>
          </p:cNvPr>
          <p:cNvPicPr>
            <a:picLocks noChangeAspect="1"/>
          </p:cNvPicPr>
          <p:nvPr/>
        </p:nvPicPr>
        <p:blipFill>
          <a:blip r:embed="rId4"/>
          <a:stretch>
            <a:fillRect/>
          </a:stretch>
        </p:blipFill>
        <p:spPr>
          <a:xfrm>
            <a:off x="3472014" y="1757780"/>
            <a:ext cx="11343971" cy="6771440"/>
          </a:xfrm>
          <a:prstGeom prst="rect">
            <a:avLst/>
          </a:prstGeom>
          <a:effectLst>
            <a:innerShdw blurRad="114300">
              <a:prstClr val="black"/>
            </a:innerShdw>
          </a:effectLst>
        </p:spPr>
      </p:pic>
    </p:spTree>
    <p:extLst>
      <p:ext uri="{BB962C8B-B14F-4D97-AF65-F5344CB8AC3E}">
        <p14:creationId xmlns:p14="http://schemas.microsoft.com/office/powerpoint/2010/main" val="3186710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7DDD03A3-AD5F-035A-0F48-26632F4A629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F4D08D3-DD78-4F90-5F51-9AFB7A1B9BE2}"/>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F14D0A6F-C304-D14A-2955-9D86EA977C53}"/>
              </a:ext>
            </a:extLst>
          </p:cNvPr>
          <p:cNvSpPr txBox="1"/>
          <p:nvPr/>
        </p:nvSpPr>
        <p:spPr>
          <a:xfrm>
            <a:off x="1807685" y="3578969"/>
            <a:ext cx="6193313" cy="3129062"/>
          </a:xfrm>
          <a:prstGeom prst="rect">
            <a:avLst/>
          </a:prstGeom>
        </p:spPr>
        <p:txBody>
          <a:bodyPr wrap="square" lIns="0" tIns="0" rIns="0" bIns="0" rtlCol="0" anchor="t">
            <a:spAutoFit/>
          </a:bodyPr>
          <a:lstStyle/>
          <a:p>
            <a:pPr algn="l">
              <a:lnSpc>
                <a:spcPts val="12239"/>
              </a:lnSpc>
            </a:pPr>
            <a:r>
              <a:rPr lang="vi-VN" sz="11000" dirty="0">
                <a:solidFill>
                  <a:srgbClr val="FFFFFF"/>
                </a:solidFill>
                <a:latin typeface="Anton"/>
                <a:ea typeface="Anton"/>
                <a:cs typeface="Anton"/>
                <a:sym typeface="Anton"/>
              </a:rPr>
              <a:t>CONFUSION MATRIX</a:t>
            </a:r>
          </a:p>
        </p:txBody>
      </p:sp>
      <p:sp>
        <p:nvSpPr>
          <p:cNvPr id="10" name="TextBox 10">
            <a:extLst>
              <a:ext uri="{FF2B5EF4-FFF2-40B4-BE49-F238E27FC236}">
                <a16:creationId xmlns:a16="http://schemas.microsoft.com/office/drawing/2014/main" id="{483C811F-2E5B-7AF0-A3F9-BC918EF9A4C9}"/>
              </a:ext>
            </a:extLst>
          </p:cNvPr>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21/22</a:t>
            </a:r>
          </a:p>
        </p:txBody>
      </p:sp>
      <p:pic>
        <p:nvPicPr>
          <p:cNvPr id="2" name="Picture 1" descr="A graph of different types of diseases&#10;&#10;AI-generated content may be incorrect.">
            <a:extLst>
              <a:ext uri="{FF2B5EF4-FFF2-40B4-BE49-F238E27FC236}">
                <a16:creationId xmlns:a16="http://schemas.microsoft.com/office/drawing/2014/main" id="{46805A27-7786-04B3-A69A-C902F8C6B280}"/>
              </a:ext>
            </a:extLst>
          </p:cNvPr>
          <p:cNvPicPr>
            <a:picLocks noChangeAspect="1"/>
          </p:cNvPicPr>
          <p:nvPr/>
        </p:nvPicPr>
        <p:blipFill>
          <a:blip r:embed="rId4"/>
          <a:stretch>
            <a:fillRect/>
          </a:stretch>
        </p:blipFill>
        <p:spPr>
          <a:xfrm>
            <a:off x="9144000" y="2109787"/>
            <a:ext cx="7193403" cy="6067425"/>
          </a:xfrm>
          <a:prstGeom prst="rect">
            <a:avLst/>
          </a:prstGeom>
          <a:effectLst>
            <a:innerShdw blurRad="114300">
              <a:prstClr val="black"/>
            </a:innerShdw>
          </a:effectLst>
        </p:spPr>
      </p:pic>
    </p:spTree>
    <p:extLst>
      <p:ext uri="{BB962C8B-B14F-4D97-AF65-F5344CB8AC3E}">
        <p14:creationId xmlns:p14="http://schemas.microsoft.com/office/powerpoint/2010/main" val="2551710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A4B0DA7C-81C3-74E2-D031-83578617C5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D54131-A6FA-D115-36BA-0A59C118BE3F}"/>
              </a:ext>
            </a:extLst>
          </p:cNvPr>
          <p:cNvSpPr/>
          <p:nvPr/>
        </p:nvSpPr>
        <p:spPr>
          <a:xfrm>
            <a:off x="1619492" y="1019175"/>
            <a:ext cx="509155" cy="478605"/>
          </a:xfrm>
          <a:custGeom>
            <a:avLst/>
            <a:gdLst/>
            <a:ahLst/>
            <a:cxnLst/>
            <a:rect l="l" t="t" r="r" b="b"/>
            <a:pathLst>
              <a:path w="509155" h="478605">
                <a:moveTo>
                  <a:pt x="0" y="0"/>
                </a:moveTo>
                <a:lnTo>
                  <a:pt x="509155" y="0"/>
                </a:lnTo>
                <a:lnTo>
                  <a:pt x="509155" y="478605"/>
                </a:lnTo>
                <a:lnTo>
                  <a:pt x="0" y="4786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273561B8-BBE5-2BF5-3FB8-E73D6CF7F3CE}"/>
              </a:ext>
            </a:extLst>
          </p:cNvPr>
          <p:cNvSpPr/>
          <p:nvPr/>
        </p:nvSpPr>
        <p:spPr>
          <a:xfrm>
            <a:off x="3127342" y="3980122"/>
            <a:ext cx="12327182" cy="2326756"/>
          </a:xfrm>
          <a:custGeom>
            <a:avLst/>
            <a:gdLst/>
            <a:ahLst/>
            <a:cxnLst/>
            <a:rect l="l" t="t" r="r" b="b"/>
            <a:pathLst>
              <a:path w="12327182" h="2326756">
                <a:moveTo>
                  <a:pt x="0" y="0"/>
                </a:moveTo>
                <a:lnTo>
                  <a:pt x="12327182" y="0"/>
                </a:lnTo>
                <a:lnTo>
                  <a:pt x="12327182" y="2326756"/>
                </a:lnTo>
                <a:lnTo>
                  <a:pt x="0" y="2326756"/>
                </a:lnTo>
                <a:lnTo>
                  <a:pt x="0" y="0"/>
                </a:lnTo>
                <a:close/>
              </a:path>
            </a:pathLst>
          </a:custGeom>
          <a:blipFill>
            <a:blip r:embed="rId4"/>
            <a:stretch>
              <a:fillRect/>
            </a:stretch>
          </a:blipFill>
        </p:spPr>
      </p:sp>
      <p:sp>
        <p:nvSpPr>
          <p:cNvPr id="4" name="TextBox 4">
            <a:extLst>
              <a:ext uri="{FF2B5EF4-FFF2-40B4-BE49-F238E27FC236}">
                <a16:creationId xmlns:a16="http://schemas.microsoft.com/office/drawing/2014/main" id="{3943BAC7-ACBF-1FC7-CEAB-915BE3D7CBC8}"/>
              </a:ext>
            </a:extLst>
          </p:cNvPr>
          <p:cNvSpPr txBox="1"/>
          <p:nvPr/>
        </p:nvSpPr>
        <p:spPr>
          <a:xfrm>
            <a:off x="2465468" y="1039787"/>
            <a:ext cx="1323748" cy="418331"/>
          </a:xfrm>
          <a:prstGeom prst="rect">
            <a:avLst/>
          </a:prstGeom>
        </p:spPr>
        <p:txBody>
          <a:bodyPr lIns="0" tIns="0" rIns="0" bIns="0" rtlCol="0" anchor="t">
            <a:spAutoFit/>
          </a:bodyPr>
          <a:lstStyle/>
          <a:p>
            <a:pPr algn="l">
              <a:lnSpc>
                <a:spcPts val="1633"/>
              </a:lnSpc>
              <a:spcBef>
                <a:spcPct val="0"/>
              </a:spcBef>
            </a:pPr>
            <a:r>
              <a:rPr lang="en-US" sz="1166" spc="628">
                <a:solidFill>
                  <a:srgbClr val="FFFFFF"/>
                </a:solidFill>
                <a:latin typeface="Raleway"/>
                <a:ea typeface="Raleway"/>
                <a:cs typeface="Raleway"/>
                <a:sym typeface="Raleway"/>
              </a:rPr>
              <a:t>STUDIO SHODWE</a:t>
            </a:r>
          </a:p>
        </p:txBody>
      </p:sp>
      <p:sp>
        <p:nvSpPr>
          <p:cNvPr id="5" name="TextBox 5">
            <a:extLst>
              <a:ext uri="{FF2B5EF4-FFF2-40B4-BE49-F238E27FC236}">
                <a16:creationId xmlns:a16="http://schemas.microsoft.com/office/drawing/2014/main" id="{76F28E57-F03A-575F-64B7-7537D332DD37}"/>
              </a:ext>
            </a:extLst>
          </p:cNvPr>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PAGE</a:t>
            </a:r>
          </a:p>
          <a:p>
            <a:pPr algn="l">
              <a:lnSpc>
                <a:spcPts val="1633"/>
              </a:lnSpc>
              <a:spcBef>
                <a:spcPct val="0"/>
              </a:spcBef>
            </a:pPr>
            <a:r>
              <a:rPr lang="en-US" sz="1166" spc="628" dirty="0">
                <a:solidFill>
                  <a:srgbClr val="FFFFFF"/>
                </a:solidFill>
                <a:latin typeface="Raleway"/>
                <a:ea typeface="Raleway"/>
                <a:cs typeface="Raleway"/>
                <a:sym typeface="Raleway"/>
              </a:rPr>
              <a:t>22/22</a:t>
            </a:r>
          </a:p>
        </p:txBody>
      </p:sp>
      <p:sp>
        <p:nvSpPr>
          <p:cNvPr id="6" name="TextBox 6">
            <a:extLst>
              <a:ext uri="{FF2B5EF4-FFF2-40B4-BE49-F238E27FC236}">
                <a16:creationId xmlns:a16="http://schemas.microsoft.com/office/drawing/2014/main" id="{1A99DEC8-DB24-D493-FE98-7F8D118CDF4B}"/>
              </a:ext>
            </a:extLst>
          </p:cNvPr>
          <p:cNvSpPr txBox="1"/>
          <p:nvPr/>
        </p:nvSpPr>
        <p:spPr>
          <a:xfrm>
            <a:off x="4398743" y="3761826"/>
            <a:ext cx="9490515" cy="2487123"/>
          </a:xfrm>
          <a:prstGeom prst="rect">
            <a:avLst/>
          </a:prstGeom>
        </p:spPr>
        <p:txBody>
          <a:bodyPr lIns="0" tIns="0" rIns="0" bIns="0" rtlCol="0" anchor="t">
            <a:spAutoFit/>
          </a:bodyPr>
          <a:lstStyle/>
          <a:p>
            <a:pPr algn="ctr">
              <a:lnSpc>
                <a:spcPts val="20350"/>
              </a:lnSpc>
              <a:spcBef>
                <a:spcPct val="0"/>
              </a:spcBef>
            </a:pPr>
            <a:r>
              <a:rPr lang="en-US" sz="14535">
                <a:solidFill>
                  <a:srgbClr val="FFFFFF"/>
                </a:solidFill>
                <a:latin typeface="Anton"/>
                <a:ea typeface="Anton"/>
                <a:cs typeface="Anton"/>
                <a:sym typeface="Anton"/>
              </a:rPr>
              <a:t>THANK YOU!</a:t>
            </a:r>
          </a:p>
        </p:txBody>
      </p:sp>
      <p:sp>
        <p:nvSpPr>
          <p:cNvPr id="7" name="Freeform 7">
            <a:extLst>
              <a:ext uri="{FF2B5EF4-FFF2-40B4-BE49-F238E27FC236}">
                <a16:creationId xmlns:a16="http://schemas.microsoft.com/office/drawing/2014/main" id="{8BE5BF0C-C341-2192-733D-3791EDF48B8E}"/>
              </a:ext>
            </a:extLst>
          </p:cNvPr>
          <p:cNvSpPr/>
          <p:nvPr/>
        </p:nvSpPr>
        <p:spPr>
          <a:xfrm flipH="1" flipV="1">
            <a:off x="16813855" y="9068185"/>
            <a:ext cx="445445" cy="445445"/>
          </a:xfrm>
          <a:custGeom>
            <a:avLst/>
            <a:gdLst/>
            <a:ahLst/>
            <a:cxnLst/>
            <a:rect l="l" t="t" r="r" b="b"/>
            <a:pathLst>
              <a:path w="445445" h="445445">
                <a:moveTo>
                  <a:pt x="445445" y="445444"/>
                </a:moveTo>
                <a:lnTo>
                  <a:pt x="0" y="445444"/>
                </a:lnTo>
                <a:lnTo>
                  <a:pt x="0" y="0"/>
                </a:lnTo>
                <a:lnTo>
                  <a:pt x="445445" y="0"/>
                </a:lnTo>
                <a:lnTo>
                  <a:pt x="445445" y="44544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a:extLst>
              <a:ext uri="{FF2B5EF4-FFF2-40B4-BE49-F238E27FC236}">
                <a16:creationId xmlns:a16="http://schemas.microsoft.com/office/drawing/2014/main" id="{1273583F-8629-A744-A09F-8BAED072D590}"/>
              </a:ext>
            </a:extLst>
          </p:cNvPr>
          <p:cNvSpPr txBox="1"/>
          <p:nvPr/>
        </p:nvSpPr>
        <p:spPr>
          <a:xfrm>
            <a:off x="6353517" y="6528255"/>
            <a:ext cx="6585473" cy="397522"/>
          </a:xfrm>
          <a:prstGeom prst="rect">
            <a:avLst/>
          </a:prstGeom>
        </p:spPr>
        <p:txBody>
          <a:bodyPr lIns="0" tIns="0" rIns="0" bIns="0" rtlCol="0" anchor="t">
            <a:spAutoFit/>
          </a:bodyPr>
          <a:lstStyle/>
          <a:p>
            <a:pPr algn="ctr">
              <a:lnSpc>
                <a:spcPts val="3289"/>
              </a:lnSpc>
              <a:spcBef>
                <a:spcPct val="0"/>
              </a:spcBef>
            </a:pPr>
            <a:r>
              <a:rPr lang="en-US" sz="2349">
                <a:solidFill>
                  <a:srgbClr val="FFFFFF"/>
                </a:solidFill>
                <a:latin typeface="Raleway"/>
                <a:ea typeface="Raleway"/>
                <a:cs typeface="Raleway"/>
                <a:sym typeface="Raleway"/>
              </a:rPr>
              <a:t>www.reallygreatsite.com</a:t>
            </a:r>
          </a:p>
        </p:txBody>
      </p:sp>
    </p:spTree>
    <p:extLst>
      <p:ext uri="{BB962C8B-B14F-4D97-AF65-F5344CB8AC3E}">
        <p14:creationId xmlns:p14="http://schemas.microsoft.com/office/powerpoint/2010/main" val="379222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2281" y="3950750"/>
            <a:ext cx="4929188" cy="4923026"/>
          </a:xfrm>
          <a:custGeom>
            <a:avLst/>
            <a:gdLst/>
            <a:ahLst/>
            <a:cxnLst/>
            <a:rect l="l" t="t" r="r" b="b"/>
            <a:pathLst>
              <a:path w="4929188" h="4923026">
                <a:moveTo>
                  <a:pt x="0" y="0"/>
                </a:moveTo>
                <a:lnTo>
                  <a:pt x="4929188" y="0"/>
                </a:lnTo>
                <a:lnTo>
                  <a:pt x="4929188" y="4923026"/>
                </a:lnTo>
                <a:lnTo>
                  <a:pt x="0" y="4923026"/>
                </a:lnTo>
                <a:lnTo>
                  <a:pt x="0" y="0"/>
                </a:lnTo>
                <a:close/>
              </a:path>
            </a:pathLst>
          </a:custGeom>
          <a:blipFill>
            <a:blip r:embed="rId4"/>
            <a:stretch>
              <a:fillRect/>
            </a:stretch>
          </a:blipFill>
        </p:spPr>
      </p:sp>
      <p:sp>
        <p:nvSpPr>
          <p:cNvPr id="5" name="Freeform 5"/>
          <p:cNvSpPr/>
          <p:nvPr/>
        </p:nvSpPr>
        <p:spPr>
          <a:xfrm>
            <a:off x="6783898" y="1843389"/>
            <a:ext cx="10855512" cy="6276460"/>
          </a:xfrm>
          <a:custGeom>
            <a:avLst/>
            <a:gdLst/>
            <a:ahLst/>
            <a:cxnLst/>
            <a:rect l="l" t="t" r="r" b="b"/>
            <a:pathLst>
              <a:path w="10855512" h="6276460">
                <a:moveTo>
                  <a:pt x="0" y="0"/>
                </a:moveTo>
                <a:lnTo>
                  <a:pt x="10855512" y="0"/>
                </a:lnTo>
                <a:lnTo>
                  <a:pt x="10855512" y="6276460"/>
                </a:lnTo>
                <a:lnTo>
                  <a:pt x="0" y="6276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7515603" y="3950750"/>
            <a:ext cx="3086100" cy="3101262"/>
            <a:chOff x="0" y="0"/>
            <a:chExt cx="812800" cy="816793"/>
          </a:xfrm>
        </p:grpSpPr>
        <p:sp>
          <p:nvSpPr>
            <p:cNvPr id="7" name="Freeform 7"/>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8" name="TextBox 8"/>
            <p:cNvSpPr txBox="1"/>
            <p:nvPr/>
          </p:nvSpPr>
          <p:spPr>
            <a:xfrm>
              <a:off x="0" y="-38100"/>
              <a:ext cx="812800" cy="85489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PAGE</a:t>
            </a:r>
          </a:p>
          <a:p>
            <a:pPr algn="l">
              <a:lnSpc>
                <a:spcPts val="1633"/>
              </a:lnSpc>
              <a:spcBef>
                <a:spcPct val="0"/>
              </a:spcBef>
            </a:pPr>
            <a:r>
              <a:rPr lang="en-US" sz="1166" spc="628" dirty="0">
                <a:solidFill>
                  <a:srgbClr val="FFFFFF"/>
                </a:solidFill>
                <a:latin typeface="Raleway"/>
                <a:ea typeface="Raleway"/>
                <a:cs typeface="Raleway"/>
                <a:sym typeface="Raleway"/>
              </a:rPr>
              <a:t>03/15</a:t>
            </a:r>
          </a:p>
        </p:txBody>
      </p:sp>
      <p:sp>
        <p:nvSpPr>
          <p:cNvPr id="11" name="TextBox 11"/>
          <p:cNvSpPr txBox="1"/>
          <p:nvPr/>
        </p:nvSpPr>
        <p:spPr>
          <a:xfrm>
            <a:off x="1619173" y="3626790"/>
            <a:ext cx="5267534" cy="3129062"/>
          </a:xfrm>
          <a:prstGeom prst="rect">
            <a:avLst/>
          </a:prstGeom>
        </p:spPr>
        <p:txBody>
          <a:bodyPr lIns="0" tIns="0" rIns="0" bIns="0" rtlCol="0" anchor="t">
            <a:spAutoFit/>
          </a:bodyPr>
          <a:lstStyle/>
          <a:p>
            <a:pPr algn="ctr">
              <a:lnSpc>
                <a:spcPts val="12239"/>
              </a:lnSpc>
            </a:pPr>
            <a:r>
              <a:rPr lang="en-US" sz="11229" dirty="0">
                <a:solidFill>
                  <a:srgbClr val="FFFFFF"/>
                </a:solidFill>
                <a:latin typeface="Anton"/>
                <a:ea typeface="Anton"/>
                <a:cs typeface="Anton"/>
                <a:sym typeface="Anton"/>
              </a:rPr>
              <a:t>Eye Disease</a:t>
            </a:r>
          </a:p>
        </p:txBody>
      </p:sp>
      <p:grpSp>
        <p:nvGrpSpPr>
          <p:cNvPr id="12" name="Group 12"/>
          <p:cNvGrpSpPr/>
          <p:nvPr/>
        </p:nvGrpSpPr>
        <p:grpSpPr>
          <a:xfrm>
            <a:off x="7515603" y="2752384"/>
            <a:ext cx="3086100" cy="1198366"/>
            <a:chOff x="0" y="0"/>
            <a:chExt cx="812800" cy="315619"/>
          </a:xfrm>
        </p:grpSpPr>
        <p:sp>
          <p:nvSpPr>
            <p:cNvPr id="13" name="Freeform 13"/>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14" name="TextBox 14"/>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515604" y="3004193"/>
            <a:ext cx="3086098" cy="692497"/>
          </a:xfrm>
          <a:prstGeom prst="rect">
            <a:avLst/>
          </a:prstGeom>
        </p:spPr>
        <p:txBody>
          <a:bodyPr wrap="square" lIns="0" tIns="0" rIns="0" bIns="0" rtlCol="0" anchor="t">
            <a:spAutoFit/>
          </a:bodyPr>
          <a:lstStyle/>
          <a:p>
            <a:pPr algn="ctr">
              <a:lnSpc>
                <a:spcPts val="2718"/>
              </a:lnSpc>
            </a:pPr>
            <a:r>
              <a:rPr lang="en-US" sz="2400" b="1" dirty="0">
                <a:solidFill>
                  <a:srgbClr val="FFFFFF"/>
                </a:solidFill>
                <a:latin typeface="Raleway Bold"/>
                <a:ea typeface="Raleway Bold"/>
                <a:cs typeface="Times New Roman" panose="02020603050405020304" pitchFamily="18" charset="0"/>
                <a:sym typeface="Raleway Bold"/>
              </a:rPr>
              <a:t>Cataract</a:t>
            </a:r>
            <a:br>
              <a:rPr lang="en-US" sz="2400" b="1" dirty="0">
                <a:solidFill>
                  <a:srgbClr val="FFFFFF"/>
                </a:solidFill>
                <a:latin typeface="Raleway Bold"/>
                <a:ea typeface="Raleway Bold"/>
                <a:cs typeface="Times New Roman" panose="02020603050405020304" pitchFamily="18" charset="0"/>
                <a:sym typeface="Raleway Bold"/>
              </a:rPr>
            </a:br>
            <a:r>
              <a:rPr lang="en-US" sz="2400" b="1" dirty="0">
                <a:solidFill>
                  <a:srgbClr val="FFFFFF"/>
                </a:solidFill>
                <a:latin typeface="Raleway Bold"/>
                <a:ea typeface="Raleway Bold"/>
                <a:cs typeface="Times New Roman" panose="02020603050405020304" pitchFamily="18" charset="0"/>
                <a:sym typeface="Raleway Bold"/>
              </a:rPr>
              <a:t>(</a:t>
            </a:r>
            <a:r>
              <a:rPr lang="en-US" sz="2400" b="1" dirty="0" err="1">
                <a:solidFill>
                  <a:srgbClr val="FFFFFF"/>
                </a:solidFill>
                <a:latin typeface="Raleway Bold"/>
                <a:ea typeface="Raleway Bold"/>
                <a:cs typeface="Times New Roman" panose="02020603050405020304" pitchFamily="18" charset="0"/>
                <a:sym typeface="Raleway Bold"/>
              </a:rPr>
              <a:t>Đục</a:t>
            </a:r>
            <a:r>
              <a:rPr lang="en-US" sz="2400" b="1" dirty="0">
                <a:solidFill>
                  <a:srgbClr val="FFFFFF"/>
                </a:solidFill>
                <a:latin typeface="Raleway Bold"/>
                <a:ea typeface="Raleway Bold"/>
                <a:cs typeface="Times New Roman" panose="02020603050405020304" pitchFamily="18" charset="0"/>
                <a:sym typeface="Raleway Bold"/>
              </a:rPr>
              <a:t> </a:t>
            </a:r>
            <a:r>
              <a:rPr lang="en-US" sz="2400" b="1" dirty="0" err="1">
                <a:solidFill>
                  <a:srgbClr val="FFFFFF"/>
                </a:solidFill>
                <a:latin typeface="Raleway Bold"/>
                <a:ea typeface="Raleway Bold"/>
                <a:cs typeface="Times New Roman" panose="02020603050405020304" pitchFamily="18" charset="0"/>
                <a:sym typeface="Raleway Bold"/>
              </a:rPr>
              <a:t>thuỷ</a:t>
            </a:r>
            <a:r>
              <a:rPr lang="en-US" sz="2400" b="1" dirty="0">
                <a:solidFill>
                  <a:srgbClr val="FFFFFF"/>
                </a:solidFill>
                <a:latin typeface="Raleway Bold"/>
                <a:ea typeface="Raleway Bold"/>
                <a:cs typeface="Times New Roman" panose="02020603050405020304" pitchFamily="18" charset="0"/>
                <a:sym typeface="Raleway Bold"/>
              </a:rPr>
              <a:t> </a:t>
            </a:r>
            <a:r>
              <a:rPr lang="en-US" sz="2400" b="1" dirty="0" err="1">
                <a:solidFill>
                  <a:srgbClr val="FFFFFF"/>
                </a:solidFill>
                <a:latin typeface="Raleway Bold"/>
                <a:ea typeface="Raleway Bold"/>
                <a:cs typeface="Times New Roman" panose="02020603050405020304" pitchFamily="18" charset="0"/>
                <a:sym typeface="Raleway Bold"/>
              </a:rPr>
              <a:t>tinh</a:t>
            </a:r>
            <a:r>
              <a:rPr lang="en-US" sz="2400" b="1" dirty="0">
                <a:solidFill>
                  <a:srgbClr val="FFFFFF"/>
                </a:solidFill>
                <a:latin typeface="Raleway Bold"/>
                <a:ea typeface="Raleway Bold"/>
                <a:cs typeface="Times New Roman" panose="02020603050405020304" pitchFamily="18" charset="0"/>
                <a:sym typeface="Raleway Bold"/>
              </a:rPr>
              <a:t> </a:t>
            </a:r>
            <a:r>
              <a:rPr lang="en-US" sz="2400" b="1" dirty="0" err="1">
                <a:solidFill>
                  <a:srgbClr val="FFFFFF"/>
                </a:solidFill>
                <a:latin typeface="Raleway Bold"/>
                <a:ea typeface="Raleway Bold"/>
                <a:cs typeface="Times New Roman" panose="02020603050405020304" pitchFamily="18" charset="0"/>
                <a:sym typeface="Raleway Bold"/>
              </a:rPr>
              <a:t>thể</a:t>
            </a:r>
            <a:r>
              <a:rPr lang="en-US" sz="2400" b="1" dirty="0">
                <a:solidFill>
                  <a:srgbClr val="FFFFFF"/>
                </a:solidFill>
                <a:latin typeface="Raleway Bold"/>
                <a:ea typeface="Raleway Bold"/>
                <a:cs typeface="Times New Roman" panose="02020603050405020304" pitchFamily="18" charset="0"/>
                <a:sym typeface="Raleway Bold"/>
              </a:rPr>
              <a:t>)</a:t>
            </a:r>
          </a:p>
        </p:txBody>
      </p:sp>
      <p:grpSp>
        <p:nvGrpSpPr>
          <p:cNvPr id="16" name="Group 16"/>
          <p:cNvGrpSpPr/>
          <p:nvPr/>
        </p:nvGrpSpPr>
        <p:grpSpPr>
          <a:xfrm>
            <a:off x="10774779" y="3943317"/>
            <a:ext cx="3086100" cy="3101262"/>
            <a:chOff x="0" y="0"/>
            <a:chExt cx="812800" cy="816793"/>
          </a:xfrm>
        </p:grpSpPr>
        <p:sp>
          <p:nvSpPr>
            <p:cNvPr id="17" name="Freeform 17"/>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18" name="TextBox 18"/>
            <p:cNvSpPr txBox="1"/>
            <p:nvPr/>
          </p:nvSpPr>
          <p:spPr>
            <a:xfrm>
              <a:off x="0" y="-38100"/>
              <a:ext cx="812800" cy="85489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774779" y="2744952"/>
            <a:ext cx="3086100" cy="1198366"/>
            <a:chOff x="0" y="0"/>
            <a:chExt cx="812800" cy="315619"/>
          </a:xfrm>
        </p:grpSpPr>
        <p:sp>
          <p:nvSpPr>
            <p:cNvPr id="20" name="Freeform 20"/>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21" name="TextBox 21"/>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0780996" y="2922834"/>
            <a:ext cx="3086100" cy="1038746"/>
          </a:xfrm>
          <a:prstGeom prst="rect">
            <a:avLst/>
          </a:prstGeom>
        </p:spPr>
        <p:txBody>
          <a:bodyPr wrap="square" lIns="0" tIns="0" rIns="0" bIns="0" rtlCol="0" anchor="t">
            <a:spAutoFit/>
          </a:bodyPr>
          <a:lstStyle/>
          <a:p>
            <a:pPr algn="ctr">
              <a:lnSpc>
                <a:spcPts val="2718"/>
              </a:lnSpc>
            </a:pPr>
            <a:r>
              <a:rPr lang="en-US" sz="2400" b="1" dirty="0">
                <a:solidFill>
                  <a:srgbClr val="FFFFFF"/>
                </a:solidFill>
                <a:latin typeface="Raleway Bold"/>
                <a:ea typeface="Raleway Bold"/>
                <a:cs typeface="Raleway Bold"/>
                <a:sym typeface="Raleway Bold"/>
              </a:rPr>
              <a:t>Diabetic Retinopathy</a:t>
            </a:r>
            <a:br>
              <a:rPr lang="en-US" sz="2400" b="1" dirty="0">
                <a:solidFill>
                  <a:srgbClr val="FFFFFF"/>
                </a:solidFill>
                <a:latin typeface="Raleway Bold"/>
                <a:ea typeface="Raleway Bold"/>
                <a:cs typeface="Raleway Bold"/>
                <a:sym typeface="Raleway Bold"/>
              </a:rPr>
            </a:br>
            <a:r>
              <a:rPr lang="en-US" sz="2400" b="1" dirty="0">
                <a:solidFill>
                  <a:srgbClr val="FFFFFF"/>
                </a:solidFill>
                <a:latin typeface="Raleway Bold"/>
                <a:ea typeface="Raleway Bold"/>
                <a:cs typeface="Raleway Bold"/>
                <a:sym typeface="Raleway Bold"/>
              </a:rPr>
              <a:t>(</a:t>
            </a:r>
            <a:r>
              <a:rPr lang="en-US" sz="2400" b="1" dirty="0" err="1">
                <a:solidFill>
                  <a:srgbClr val="FFFFFF"/>
                </a:solidFill>
                <a:latin typeface="Raleway Bold"/>
                <a:ea typeface="Raleway Bold"/>
                <a:cs typeface="Raleway Bold"/>
                <a:sym typeface="Raleway Bold"/>
              </a:rPr>
              <a:t>bệnh</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võng</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mạc</a:t>
            </a:r>
            <a:r>
              <a:rPr lang="en-US" sz="2400" b="1" dirty="0">
                <a:solidFill>
                  <a:srgbClr val="FFFFFF"/>
                </a:solidFill>
                <a:latin typeface="Raleway Bold"/>
                <a:ea typeface="Raleway Bold"/>
                <a:cs typeface="Raleway Bold"/>
                <a:sym typeface="Raleway Bold"/>
              </a:rPr>
              <a:t> do </a:t>
            </a:r>
            <a:r>
              <a:rPr lang="en-US" sz="2400" b="1" dirty="0" err="1">
                <a:solidFill>
                  <a:srgbClr val="FFFFFF"/>
                </a:solidFill>
                <a:latin typeface="Raleway Bold"/>
                <a:ea typeface="Raleway Bold"/>
                <a:cs typeface="Raleway Bold"/>
                <a:sym typeface="Raleway Bold"/>
              </a:rPr>
              <a:t>tiểu</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đường</a:t>
            </a:r>
            <a:r>
              <a:rPr lang="en-US" sz="2400" b="1" dirty="0">
                <a:solidFill>
                  <a:srgbClr val="FFFFFF"/>
                </a:solidFill>
                <a:latin typeface="Raleway Bold"/>
                <a:ea typeface="Raleway Bold"/>
                <a:cs typeface="Raleway Bold"/>
                <a:sym typeface="Raleway Bold"/>
              </a:rPr>
              <a:t>)</a:t>
            </a:r>
          </a:p>
        </p:txBody>
      </p:sp>
      <p:grpSp>
        <p:nvGrpSpPr>
          <p:cNvPr id="23" name="Group 23"/>
          <p:cNvGrpSpPr/>
          <p:nvPr/>
        </p:nvGrpSpPr>
        <p:grpSpPr>
          <a:xfrm>
            <a:off x="14033956" y="3935885"/>
            <a:ext cx="3086100" cy="3101262"/>
            <a:chOff x="0" y="0"/>
            <a:chExt cx="812800" cy="816793"/>
          </a:xfrm>
        </p:grpSpPr>
        <p:sp>
          <p:nvSpPr>
            <p:cNvPr id="24" name="Freeform 24"/>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25" name="TextBox 25"/>
            <p:cNvSpPr txBox="1"/>
            <p:nvPr/>
          </p:nvSpPr>
          <p:spPr>
            <a:xfrm>
              <a:off x="0" y="-38100"/>
              <a:ext cx="812800" cy="854893"/>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14033956" y="2737520"/>
            <a:ext cx="3086100" cy="1198366"/>
            <a:chOff x="0" y="0"/>
            <a:chExt cx="812800" cy="315619"/>
          </a:xfrm>
        </p:grpSpPr>
        <p:sp>
          <p:nvSpPr>
            <p:cNvPr id="27" name="Freeform 27"/>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28" name="TextBox 28"/>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4027740" y="2989328"/>
            <a:ext cx="3086100" cy="692497"/>
          </a:xfrm>
          <a:prstGeom prst="rect">
            <a:avLst/>
          </a:prstGeom>
        </p:spPr>
        <p:txBody>
          <a:bodyPr wrap="square" lIns="0" tIns="0" rIns="0" bIns="0" rtlCol="0" anchor="t">
            <a:spAutoFit/>
          </a:bodyPr>
          <a:lstStyle/>
          <a:p>
            <a:pPr algn="ctr">
              <a:lnSpc>
                <a:spcPts val="2718"/>
              </a:lnSpc>
            </a:pPr>
            <a:r>
              <a:rPr lang="en-US" sz="2400" b="1" dirty="0">
                <a:solidFill>
                  <a:srgbClr val="FFFFFF"/>
                </a:solidFill>
                <a:latin typeface="Raleway Bold"/>
                <a:ea typeface="Raleway Bold"/>
                <a:cs typeface="Raleway Bold"/>
                <a:sym typeface="Raleway Bold"/>
              </a:rPr>
              <a:t>Glaucoma</a:t>
            </a:r>
            <a:br>
              <a:rPr lang="en-US" sz="2400" b="1" dirty="0">
                <a:solidFill>
                  <a:srgbClr val="FFFFFF"/>
                </a:solidFill>
                <a:latin typeface="Raleway Bold"/>
                <a:ea typeface="Raleway Bold"/>
                <a:cs typeface="Raleway Bold"/>
                <a:sym typeface="Raleway Bold"/>
              </a:rPr>
            </a:br>
            <a:r>
              <a:rPr lang="en-US" sz="2400" b="1" dirty="0">
                <a:solidFill>
                  <a:srgbClr val="FFFFFF"/>
                </a:solidFill>
                <a:latin typeface="Raleway Bold"/>
                <a:ea typeface="Raleway Bold"/>
                <a:cs typeface="Raleway Bold"/>
                <a:sym typeface="Raleway Bold"/>
              </a:rPr>
              <a:t>(</a:t>
            </a:r>
            <a:r>
              <a:rPr lang="en-US" sz="2400" b="1" dirty="0" err="1">
                <a:solidFill>
                  <a:srgbClr val="FFFFFF"/>
                </a:solidFill>
                <a:latin typeface="Raleway Bold"/>
                <a:ea typeface="Raleway Bold"/>
                <a:cs typeface="Raleway Bold"/>
                <a:sym typeface="Raleway Bold"/>
              </a:rPr>
              <a:t>Tăng</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nhãn</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áp</a:t>
            </a:r>
            <a:r>
              <a:rPr lang="en-US" sz="2400" b="1" dirty="0">
                <a:solidFill>
                  <a:srgbClr val="FFFFFF"/>
                </a:solidFill>
                <a:latin typeface="Raleway Bold"/>
                <a:ea typeface="Raleway Bold"/>
                <a:cs typeface="Raleway Bold"/>
                <a:sym typeface="Raleway Bold"/>
              </a:rPr>
              <a:t>)</a:t>
            </a:r>
          </a:p>
        </p:txBody>
      </p:sp>
      <p:sp>
        <p:nvSpPr>
          <p:cNvPr id="30" name="TextBox 30"/>
          <p:cNvSpPr txBox="1"/>
          <p:nvPr/>
        </p:nvSpPr>
        <p:spPr>
          <a:xfrm>
            <a:off x="7852616" y="4501107"/>
            <a:ext cx="2412074" cy="1013098"/>
          </a:xfrm>
          <a:prstGeom prst="rect">
            <a:avLst/>
          </a:prstGeom>
        </p:spPr>
        <p:txBody>
          <a:bodyPr lIns="0" tIns="0" rIns="0" bIns="0" rtlCol="0" anchor="t">
            <a:spAutoFit/>
          </a:bodyPr>
          <a:lstStyle/>
          <a:p>
            <a:pPr algn="ctr">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Làm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mờ</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thuỷ</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tinh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thể</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gây</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giảm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thị</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lực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a:t>
            </a:r>
          </a:p>
        </p:txBody>
      </p:sp>
      <p:sp>
        <p:nvSpPr>
          <p:cNvPr id="31" name="TextBox 31"/>
          <p:cNvSpPr txBox="1"/>
          <p:nvPr/>
        </p:nvSpPr>
        <p:spPr>
          <a:xfrm>
            <a:off x="11145644" y="4476266"/>
            <a:ext cx="2412074" cy="1346522"/>
          </a:xfrm>
          <a:prstGeom prst="rect">
            <a:avLst/>
          </a:prstGeom>
        </p:spPr>
        <p:txBody>
          <a:bodyPr lIns="0" tIns="0" rIns="0" bIns="0" rtlCol="0" anchor="t">
            <a:spAutoFit/>
          </a:bodyPr>
          <a:lstStyle/>
          <a:p>
            <a:pPr algn="ctr">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Gây</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tổn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thương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mạch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máu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võng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p>
        </p:txBody>
      </p:sp>
      <p:sp>
        <p:nvSpPr>
          <p:cNvPr id="32" name="TextBox 32"/>
          <p:cNvSpPr txBox="1"/>
          <p:nvPr/>
        </p:nvSpPr>
        <p:spPr>
          <a:xfrm>
            <a:off x="14364753" y="4476266"/>
            <a:ext cx="2412074" cy="1679947"/>
          </a:xfrm>
          <a:prstGeom prst="rect">
            <a:avLst/>
          </a:prstGeom>
        </p:spPr>
        <p:txBody>
          <a:bodyPr lIns="0" tIns="0" rIns="0" bIns="0" rtlCol="0" anchor="t">
            <a:spAutoFit/>
          </a:bodyPr>
          <a:lstStyle/>
          <a:p>
            <a:pPr algn="ctr">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Áp</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lực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mắt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cao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gây</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tổn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thương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dây</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thần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kinh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thị</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p>
        </p:txBody>
      </p:sp>
      <p:pic>
        <p:nvPicPr>
          <p:cNvPr id="35" name="Picture 34">
            <a:extLst>
              <a:ext uri="{FF2B5EF4-FFF2-40B4-BE49-F238E27FC236}">
                <a16:creationId xmlns:a16="http://schemas.microsoft.com/office/drawing/2014/main" id="{F2976FF0-4F46-BF7E-BEC9-E650C094474A}"/>
              </a:ext>
            </a:extLst>
          </p:cNvPr>
          <p:cNvPicPr>
            <a:picLocks noChangeAspect="1"/>
          </p:cNvPicPr>
          <p:nvPr/>
        </p:nvPicPr>
        <p:blipFill>
          <a:blip r:embed="rId7" cstate="print">
            <a:extLst>
              <a:ext uri="{28A0092B-C50C-407E-A947-70E740481C1C}">
                <a14:useLocalDpi xmlns:a14="http://schemas.microsoft.com/office/drawing/2010/main" val="0"/>
              </a:ext>
            </a:extLst>
          </a:blip>
          <a:srcRect r="26"/>
          <a:stretch/>
        </p:blipFill>
        <p:spPr>
          <a:xfrm>
            <a:off x="7639354" y="4252393"/>
            <a:ext cx="2926080" cy="2468245"/>
          </a:xfrm>
          <a:prstGeom prst="rect">
            <a:avLst/>
          </a:prstGeom>
        </p:spPr>
      </p:pic>
      <p:pic>
        <p:nvPicPr>
          <p:cNvPr id="37" name="Picture 36">
            <a:extLst>
              <a:ext uri="{FF2B5EF4-FFF2-40B4-BE49-F238E27FC236}">
                <a16:creationId xmlns:a16="http://schemas.microsoft.com/office/drawing/2014/main" id="{43675FE3-9074-AD3B-C0D6-2B55EA9436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88641" y="4269278"/>
            <a:ext cx="2926080" cy="2467603"/>
          </a:xfrm>
          <a:prstGeom prst="rect">
            <a:avLst/>
          </a:prstGeom>
        </p:spPr>
      </p:pic>
      <p:pic>
        <p:nvPicPr>
          <p:cNvPr id="39" name="Picture 38">
            <a:extLst>
              <a:ext uri="{FF2B5EF4-FFF2-40B4-BE49-F238E27FC236}">
                <a16:creationId xmlns:a16="http://schemas.microsoft.com/office/drawing/2014/main" id="{B316B6ED-E1BA-A7A0-B7D0-CD132AE6907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10497" y="4280403"/>
            <a:ext cx="2926080" cy="24676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5"/>
                    </p:tgtEl>
                  </p:cond>
                </p:stCondLst>
                <p:endSync evt="end" delay="0">
                  <p:rtn val="all"/>
                </p:endSync>
                <p:childTnLst>
                  <p:par>
                    <p:cTn id="19" fill="hold">
                      <p:stCondLst>
                        <p:cond delay="0"/>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randombar(horizontal)">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xit" presetSubtype="0" fill="hold" grpId="1" nodeType="clickEffect">
                                  <p:stCondLst>
                                    <p:cond delay="0"/>
                                  </p:stCondLst>
                                  <p:childTnLst>
                                    <p:anim calcmode="lin" valueType="num">
                                      <p:cBhvr>
                                        <p:cTn id="27" dur="1000"/>
                                        <p:tgtEl>
                                          <p:spTgt spid="30"/>
                                        </p:tgtEl>
                                        <p:attrNameLst>
                                          <p:attrName>ppt_w</p:attrName>
                                        </p:attrNameLst>
                                      </p:cBhvr>
                                      <p:tavLst>
                                        <p:tav tm="0">
                                          <p:val>
                                            <p:strVal val="ppt_w"/>
                                          </p:val>
                                        </p:tav>
                                        <p:tav tm="100000">
                                          <p:val>
                                            <p:fltVal val="0"/>
                                          </p:val>
                                        </p:tav>
                                      </p:tavLst>
                                    </p:anim>
                                    <p:anim calcmode="lin" valueType="num">
                                      <p:cBhvr>
                                        <p:cTn id="28" dur="1000"/>
                                        <p:tgtEl>
                                          <p:spTgt spid="30"/>
                                        </p:tgtEl>
                                        <p:attrNameLst>
                                          <p:attrName>ppt_h</p:attrName>
                                        </p:attrNameLst>
                                      </p:cBhvr>
                                      <p:tavLst>
                                        <p:tav tm="0">
                                          <p:val>
                                            <p:strVal val="ppt_h"/>
                                          </p:val>
                                        </p:tav>
                                        <p:tav tm="100000">
                                          <p:val>
                                            <p:fltVal val="0"/>
                                          </p:val>
                                        </p:tav>
                                      </p:tavLst>
                                    </p:anim>
                                    <p:anim calcmode="lin" valueType="num">
                                      <p:cBhvr>
                                        <p:cTn id="29" dur="1000"/>
                                        <p:tgtEl>
                                          <p:spTgt spid="30"/>
                                        </p:tgtEl>
                                        <p:attrNameLst>
                                          <p:attrName>style.rotation</p:attrName>
                                        </p:attrNameLst>
                                      </p:cBhvr>
                                      <p:tavLst>
                                        <p:tav tm="0">
                                          <p:val>
                                            <p:fltVal val="0"/>
                                          </p:val>
                                        </p:tav>
                                        <p:tav tm="100000">
                                          <p:val>
                                            <p:fltVal val="90"/>
                                          </p:val>
                                        </p:tav>
                                      </p:tavLst>
                                    </p:anim>
                                    <p:animEffect transition="out" filter="fade">
                                      <p:cBhvr>
                                        <p:cTn id="30" dur="1000"/>
                                        <p:tgtEl>
                                          <p:spTgt spid="30"/>
                                        </p:tgtEl>
                                      </p:cBhvr>
                                    </p:animEffect>
                                    <p:set>
                                      <p:cBhvr>
                                        <p:cTn id="31" dur="1" fill="hold">
                                          <p:stCondLst>
                                            <p:cond delay="9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32" restart="whenNotActive" fill="hold" evtFilter="cancelBubble" nodeType="interactiveSeq">
                <p:stCondLst>
                  <p:cond evt="onClick" delay="0">
                    <p:tgtEl>
                      <p:spTgt spid="22"/>
                    </p:tgtEl>
                  </p:cond>
                </p:stCondLst>
                <p:endSync evt="end" delay="0">
                  <p:rtn val="all"/>
                </p:endSync>
                <p:childTnLst>
                  <p:par>
                    <p:cTn id="33" fill="hold">
                      <p:stCondLst>
                        <p:cond delay="0"/>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randombar(horizontal)">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xit" presetSubtype="0" fill="hold" grpId="1" nodeType="clickEffect">
                                  <p:stCondLst>
                                    <p:cond delay="0"/>
                                  </p:stCondLst>
                                  <p:childTnLst>
                                    <p:anim calcmode="lin" valueType="num">
                                      <p:cBhvr>
                                        <p:cTn id="41" dur="1000"/>
                                        <p:tgtEl>
                                          <p:spTgt spid="31"/>
                                        </p:tgtEl>
                                        <p:attrNameLst>
                                          <p:attrName>ppt_w</p:attrName>
                                        </p:attrNameLst>
                                      </p:cBhvr>
                                      <p:tavLst>
                                        <p:tav tm="0">
                                          <p:val>
                                            <p:strVal val="ppt_w"/>
                                          </p:val>
                                        </p:tav>
                                        <p:tav tm="100000">
                                          <p:val>
                                            <p:fltVal val="0"/>
                                          </p:val>
                                        </p:tav>
                                      </p:tavLst>
                                    </p:anim>
                                    <p:anim calcmode="lin" valueType="num">
                                      <p:cBhvr>
                                        <p:cTn id="42" dur="1000"/>
                                        <p:tgtEl>
                                          <p:spTgt spid="31"/>
                                        </p:tgtEl>
                                        <p:attrNameLst>
                                          <p:attrName>ppt_h</p:attrName>
                                        </p:attrNameLst>
                                      </p:cBhvr>
                                      <p:tavLst>
                                        <p:tav tm="0">
                                          <p:val>
                                            <p:strVal val="ppt_h"/>
                                          </p:val>
                                        </p:tav>
                                        <p:tav tm="100000">
                                          <p:val>
                                            <p:fltVal val="0"/>
                                          </p:val>
                                        </p:tav>
                                      </p:tavLst>
                                    </p:anim>
                                    <p:anim calcmode="lin" valueType="num">
                                      <p:cBhvr>
                                        <p:cTn id="43" dur="1000"/>
                                        <p:tgtEl>
                                          <p:spTgt spid="31"/>
                                        </p:tgtEl>
                                        <p:attrNameLst>
                                          <p:attrName>style.rotation</p:attrName>
                                        </p:attrNameLst>
                                      </p:cBhvr>
                                      <p:tavLst>
                                        <p:tav tm="0">
                                          <p:val>
                                            <p:fltVal val="0"/>
                                          </p:val>
                                        </p:tav>
                                        <p:tav tm="100000">
                                          <p:val>
                                            <p:fltVal val="90"/>
                                          </p:val>
                                        </p:tav>
                                      </p:tavLst>
                                    </p:anim>
                                    <p:animEffect transition="out" filter="fade">
                                      <p:cBhvr>
                                        <p:cTn id="44" dur="1000"/>
                                        <p:tgtEl>
                                          <p:spTgt spid="31"/>
                                        </p:tgtEl>
                                      </p:cBhvr>
                                    </p:animEffect>
                                    <p:set>
                                      <p:cBhvr>
                                        <p:cTn id="45" dur="1" fill="hold">
                                          <p:stCondLst>
                                            <p:cond delay="9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46" restart="whenNotActive" fill="hold" evtFilter="cancelBubble" nodeType="interactiveSeq">
                <p:stCondLst>
                  <p:cond evt="onClick" delay="0">
                    <p:tgtEl>
                      <p:spTgt spid="29"/>
                    </p:tgtEl>
                  </p:cond>
                </p:stCondLst>
                <p:endSync evt="end" delay="0">
                  <p:rtn val="all"/>
                </p:endSync>
                <p:childTnLst>
                  <p:par>
                    <p:cTn id="47" fill="hold">
                      <p:stCondLst>
                        <p:cond delay="0"/>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randombar(horizontal)">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xit" presetSubtype="0" fill="hold" grpId="1" nodeType="clickEffect">
                                  <p:stCondLst>
                                    <p:cond delay="0"/>
                                  </p:stCondLst>
                                  <p:childTnLst>
                                    <p:anim calcmode="lin" valueType="num">
                                      <p:cBhvr>
                                        <p:cTn id="55" dur="1000"/>
                                        <p:tgtEl>
                                          <p:spTgt spid="32"/>
                                        </p:tgtEl>
                                        <p:attrNameLst>
                                          <p:attrName>ppt_w</p:attrName>
                                        </p:attrNameLst>
                                      </p:cBhvr>
                                      <p:tavLst>
                                        <p:tav tm="0">
                                          <p:val>
                                            <p:strVal val="ppt_w"/>
                                          </p:val>
                                        </p:tav>
                                        <p:tav tm="100000">
                                          <p:val>
                                            <p:fltVal val="0"/>
                                          </p:val>
                                        </p:tav>
                                      </p:tavLst>
                                    </p:anim>
                                    <p:anim calcmode="lin" valueType="num">
                                      <p:cBhvr>
                                        <p:cTn id="56" dur="1000"/>
                                        <p:tgtEl>
                                          <p:spTgt spid="32"/>
                                        </p:tgtEl>
                                        <p:attrNameLst>
                                          <p:attrName>ppt_h</p:attrName>
                                        </p:attrNameLst>
                                      </p:cBhvr>
                                      <p:tavLst>
                                        <p:tav tm="0">
                                          <p:val>
                                            <p:strVal val="ppt_h"/>
                                          </p:val>
                                        </p:tav>
                                        <p:tav tm="100000">
                                          <p:val>
                                            <p:fltVal val="0"/>
                                          </p:val>
                                        </p:tav>
                                      </p:tavLst>
                                    </p:anim>
                                    <p:anim calcmode="lin" valueType="num">
                                      <p:cBhvr>
                                        <p:cTn id="57" dur="1000"/>
                                        <p:tgtEl>
                                          <p:spTgt spid="32"/>
                                        </p:tgtEl>
                                        <p:attrNameLst>
                                          <p:attrName>style.rotation</p:attrName>
                                        </p:attrNameLst>
                                      </p:cBhvr>
                                      <p:tavLst>
                                        <p:tav tm="0">
                                          <p:val>
                                            <p:fltVal val="0"/>
                                          </p:val>
                                        </p:tav>
                                        <p:tav tm="100000">
                                          <p:val>
                                            <p:fltVal val="90"/>
                                          </p:val>
                                        </p:tav>
                                      </p:tavLst>
                                    </p:anim>
                                    <p:animEffect transition="out" filter="fade">
                                      <p:cBhvr>
                                        <p:cTn id="58" dur="1000"/>
                                        <p:tgtEl>
                                          <p:spTgt spid="32"/>
                                        </p:tgtEl>
                                      </p:cBhvr>
                                    </p:animEffect>
                                    <p:set>
                                      <p:cBhvr>
                                        <p:cTn id="59" dur="1" fill="hold">
                                          <p:stCondLst>
                                            <p:cond delay="9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60" restart="whenNotActive" fill="hold" evtFilter="cancelBubble" nodeType="interactiveSeq">
                <p:stCondLst>
                  <p:cond evt="onClick" delay="0">
                    <p:tgtEl>
                      <p:spTgt spid="30"/>
                    </p:tgtEl>
                  </p:cond>
                </p:stCondLst>
                <p:endSync evt="end" delay="0">
                  <p:rtn val="all"/>
                </p:endSync>
                <p:childTnLst>
                  <p:par>
                    <p:cTn id="61" fill="hold">
                      <p:stCondLst>
                        <p:cond delay="0"/>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down)">
                                      <p:cBhvr>
                                        <p:cTn id="65" dur="500"/>
                                        <p:tgtEl>
                                          <p:spTgt spid="35"/>
                                        </p:tgtEl>
                                      </p:cBhvr>
                                    </p:animEffect>
                                  </p:childTnLst>
                                </p:cTn>
                              </p:par>
                            </p:childTnLst>
                          </p:cTn>
                        </p:par>
                      </p:childTnLst>
                    </p:cTn>
                  </p:par>
                </p:childTnLst>
              </p:cTn>
              <p:nextCondLst>
                <p:cond evt="onClick" delay="0">
                  <p:tgtEl>
                    <p:spTgt spid="30"/>
                  </p:tgtEl>
                </p:cond>
              </p:nextCondLst>
            </p:seq>
            <p:seq concurrent="1" nextAc="seek">
              <p:cTn id="66" restart="whenNotActive" fill="hold" evtFilter="cancelBubble" nodeType="interactiveSeq">
                <p:stCondLst>
                  <p:cond evt="onClick" delay="0">
                    <p:tgtEl>
                      <p:spTgt spid="31"/>
                    </p:tgtEl>
                  </p:cond>
                </p:stCondLst>
                <p:endSync evt="end" delay="0">
                  <p:rtn val="all"/>
                </p:endSync>
                <p:childTnLst>
                  <p:par>
                    <p:cTn id="67" fill="hold">
                      <p:stCondLst>
                        <p:cond delay="0"/>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down)">
                                      <p:cBhvr>
                                        <p:cTn id="71" dur="500"/>
                                        <p:tgtEl>
                                          <p:spTgt spid="37"/>
                                        </p:tgtEl>
                                      </p:cBhvr>
                                    </p:animEffect>
                                  </p:childTnLst>
                                </p:cTn>
                              </p:par>
                            </p:childTnLst>
                          </p:cTn>
                        </p:par>
                      </p:childTnLst>
                    </p:cTn>
                  </p:par>
                </p:childTnLst>
              </p:cTn>
              <p:nextCondLst>
                <p:cond evt="onClick" delay="0">
                  <p:tgtEl>
                    <p:spTgt spid="31"/>
                  </p:tgtEl>
                </p:cond>
              </p:nextCondLst>
            </p:seq>
            <p:seq concurrent="1" nextAc="seek">
              <p:cTn id="72" restart="whenNotActive" fill="hold" evtFilter="cancelBubble" nodeType="interactiveSeq">
                <p:stCondLst>
                  <p:cond evt="onClick" delay="0">
                    <p:tgtEl>
                      <p:spTgt spid="32"/>
                    </p:tgtEl>
                  </p:cond>
                </p:stCondLst>
                <p:endSync evt="end" delay="0">
                  <p:rtn val="all"/>
                </p:endSync>
                <p:childTnLst>
                  <p:par>
                    <p:cTn id="73" fill="hold">
                      <p:stCondLst>
                        <p:cond delay="0"/>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right)">
                                      <p:cBhvr>
                                        <p:cTn id="77" dur="500"/>
                                        <p:tgtEl>
                                          <p:spTgt spid="39"/>
                                        </p:tgtEl>
                                      </p:cBhvr>
                                    </p:animEffect>
                                  </p:childTnLst>
                                </p:cTn>
                              </p:par>
                            </p:childTnLst>
                          </p:cTn>
                        </p:par>
                      </p:childTnLst>
                    </p:cTn>
                  </p:par>
                </p:childTnLst>
              </p:cTn>
              <p:nextCondLst>
                <p:cond evt="onClick" delay="0">
                  <p:tgtEl>
                    <p:spTgt spid="32"/>
                  </p:tgtEl>
                </p:cond>
              </p:nextCondLst>
            </p:seq>
          </p:childTnLst>
        </p:cTn>
      </p:par>
    </p:tnLst>
    <p:bldLst>
      <p:bldP spid="15" grpId="0"/>
      <p:bldP spid="22" grpId="0"/>
      <p:bldP spid="29" grpId="0"/>
      <p:bldP spid="30" grpId="0"/>
      <p:bldP spid="30" grpId="1"/>
      <p:bldP spid="31" grpId="0"/>
      <p:bldP spid="31" grpId="1"/>
      <p:bldP spid="32" grpId="0"/>
      <p:bldP spid="3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A381613D-B3CA-A736-1A47-F11A2778953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5DE8136-1A5F-2050-5F6F-6C4D1BA65E8A}"/>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5140D8DA-C27A-B327-B147-EFC66512D696}"/>
              </a:ext>
            </a:extLst>
          </p:cNvPr>
          <p:cNvSpPr/>
          <p:nvPr/>
        </p:nvSpPr>
        <p:spPr>
          <a:xfrm>
            <a:off x="-232281" y="3950750"/>
            <a:ext cx="4929188" cy="4923026"/>
          </a:xfrm>
          <a:custGeom>
            <a:avLst/>
            <a:gdLst/>
            <a:ahLst/>
            <a:cxnLst/>
            <a:rect l="l" t="t" r="r" b="b"/>
            <a:pathLst>
              <a:path w="4929188" h="4923026">
                <a:moveTo>
                  <a:pt x="0" y="0"/>
                </a:moveTo>
                <a:lnTo>
                  <a:pt x="4929188" y="0"/>
                </a:lnTo>
                <a:lnTo>
                  <a:pt x="4929188" y="4923026"/>
                </a:lnTo>
                <a:lnTo>
                  <a:pt x="0" y="4923026"/>
                </a:lnTo>
                <a:lnTo>
                  <a:pt x="0" y="0"/>
                </a:lnTo>
                <a:close/>
              </a:path>
            </a:pathLst>
          </a:custGeom>
          <a:blipFill>
            <a:blip r:embed="rId4"/>
            <a:stretch>
              <a:fillRect/>
            </a:stretch>
          </a:blipFill>
        </p:spPr>
      </p:sp>
      <p:sp>
        <p:nvSpPr>
          <p:cNvPr id="5" name="Freeform 5">
            <a:extLst>
              <a:ext uri="{FF2B5EF4-FFF2-40B4-BE49-F238E27FC236}">
                <a16:creationId xmlns:a16="http://schemas.microsoft.com/office/drawing/2014/main" id="{4FD11A23-C5DB-DB32-BDC0-A26E0E8C0ACD}"/>
              </a:ext>
            </a:extLst>
          </p:cNvPr>
          <p:cNvSpPr/>
          <p:nvPr/>
        </p:nvSpPr>
        <p:spPr>
          <a:xfrm>
            <a:off x="6783898" y="1843389"/>
            <a:ext cx="10855512" cy="6276460"/>
          </a:xfrm>
          <a:custGeom>
            <a:avLst/>
            <a:gdLst/>
            <a:ahLst/>
            <a:cxnLst/>
            <a:rect l="l" t="t" r="r" b="b"/>
            <a:pathLst>
              <a:path w="10855512" h="6276460">
                <a:moveTo>
                  <a:pt x="0" y="0"/>
                </a:moveTo>
                <a:lnTo>
                  <a:pt x="10855512" y="0"/>
                </a:lnTo>
                <a:lnTo>
                  <a:pt x="10855512" y="6276460"/>
                </a:lnTo>
                <a:lnTo>
                  <a:pt x="0" y="6276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78613A84-F74A-6A61-8108-0F23345B212B}"/>
              </a:ext>
            </a:extLst>
          </p:cNvPr>
          <p:cNvGrpSpPr/>
          <p:nvPr/>
        </p:nvGrpSpPr>
        <p:grpSpPr>
          <a:xfrm>
            <a:off x="7543800" y="3962309"/>
            <a:ext cx="3086100" cy="3101262"/>
            <a:chOff x="0" y="0"/>
            <a:chExt cx="812800" cy="816793"/>
          </a:xfrm>
        </p:grpSpPr>
        <p:sp>
          <p:nvSpPr>
            <p:cNvPr id="7" name="Freeform 7">
              <a:extLst>
                <a:ext uri="{FF2B5EF4-FFF2-40B4-BE49-F238E27FC236}">
                  <a16:creationId xmlns:a16="http://schemas.microsoft.com/office/drawing/2014/main" id="{F135688A-A592-AA0D-4AF8-1BBC278B7CCC}"/>
                </a:ext>
              </a:extLst>
            </p:cNvPr>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8" name="TextBox 8">
              <a:extLst>
                <a:ext uri="{FF2B5EF4-FFF2-40B4-BE49-F238E27FC236}">
                  <a16:creationId xmlns:a16="http://schemas.microsoft.com/office/drawing/2014/main" id="{917CEF58-92BB-E135-197B-65F4B87BB5C8}"/>
                </a:ext>
              </a:extLst>
            </p:cNvPr>
            <p:cNvSpPr txBox="1"/>
            <p:nvPr/>
          </p:nvSpPr>
          <p:spPr>
            <a:xfrm>
              <a:off x="0" y="-38100"/>
              <a:ext cx="812800" cy="8548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TextBox 10">
            <a:extLst>
              <a:ext uri="{FF2B5EF4-FFF2-40B4-BE49-F238E27FC236}">
                <a16:creationId xmlns:a16="http://schemas.microsoft.com/office/drawing/2014/main" id="{1E31D4DD-D932-47C4-9D48-C5CDD1380E9C}"/>
              </a:ext>
            </a:extLst>
          </p:cNvPr>
          <p:cNvSpPr txBox="1"/>
          <p:nvPr/>
        </p:nvSpPr>
        <p:spPr>
          <a:xfrm>
            <a:off x="1466773" y="9030085"/>
            <a:ext cx="1323748" cy="418331"/>
          </a:xfrm>
          <a:prstGeom prst="rect">
            <a:avLst/>
          </a:prstGeom>
        </p:spPr>
        <p:txBody>
          <a:bodyPr lIns="0" tIns="0" rIns="0" bIns="0" rtlCol="0" anchor="t">
            <a:spAutoFit/>
          </a:bodyPr>
          <a:lstStyle/>
          <a:p>
            <a:pPr marL="0" marR="0" lvl="0" indent="0" algn="l" defTabSz="914400" rtl="0" eaLnBrk="1" fontAlgn="auto" latinLnBrk="0" hangingPunct="1">
              <a:lnSpc>
                <a:spcPts val="1633"/>
              </a:lnSpc>
              <a:spcBef>
                <a:spcPts val="0"/>
              </a:spcBef>
              <a:spcAft>
                <a:spcPts val="0"/>
              </a:spcAft>
              <a:buClrTx/>
              <a:buSzTx/>
              <a:buFontTx/>
              <a:buNone/>
              <a:tabLst/>
              <a:defRPr/>
            </a:pPr>
            <a:r>
              <a:rPr kumimoji="0" lang="en-US" sz="1166" b="0" i="0" u="none" strike="noStrike" kern="1200" cap="none" spc="628" normalizeH="0" baseline="0" noProof="0">
                <a:ln>
                  <a:noFill/>
                </a:ln>
                <a:solidFill>
                  <a:srgbClr val="FFFFFF"/>
                </a:solidFill>
                <a:effectLst/>
                <a:uLnTx/>
                <a:uFillTx/>
                <a:latin typeface="Raleway"/>
                <a:ea typeface="Raleway"/>
                <a:cs typeface="Raleway"/>
                <a:sym typeface="Raleway"/>
              </a:rPr>
              <a:t>PAGE</a:t>
            </a:r>
          </a:p>
          <a:p>
            <a:pPr marL="0" marR="0" lvl="0" indent="0" algn="l" defTabSz="914400" rtl="0" eaLnBrk="1" fontAlgn="auto" latinLnBrk="0" hangingPunct="1">
              <a:lnSpc>
                <a:spcPts val="1633"/>
              </a:lnSpc>
              <a:spcBef>
                <a:spcPct val="0"/>
              </a:spcBef>
              <a:spcAft>
                <a:spcPts val="0"/>
              </a:spcAft>
              <a:buClrTx/>
              <a:buSzTx/>
              <a:buFontTx/>
              <a:buNone/>
              <a:tabLst/>
              <a:defRPr/>
            </a:pPr>
            <a:r>
              <a:rPr kumimoji="0" lang="en-US" sz="1166" b="0" i="0" u="none" strike="noStrike" kern="1200" cap="none" spc="628" normalizeH="0" baseline="0" noProof="0">
                <a:ln>
                  <a:noFill/>
                </a:ln>
                <a:solidFill>
                  <a:srgbClr val="FFFFFF"/>
                </a:solidFill>
                <a:effectLst/>
                <a:uLnTx/>
                <a:uFillTx/>
                <a:latin typeface="Raleway"/>
                <a:ea typeface="Raleway"/>
                <a:cs typeface="Raleway"/>
                <a:sym typeface="Raleway"/>
              </a:rPr>
              <a:t>04/15</a:t>
            </a:r>
          </a:p>
        </p:txBody>
      </p:sp>
      <p:sp>
        <p:nvSpPr>
          <p:cNvPr id="11" name="TextBox 11">
            <a:extLst>
              <a:ext uri="{FF2B5EF4-FFF2-40B4-BE49-F238E27FC236}">
                <a16:creationId xmlns:a16="http://schemas.microsoft.com/office/drawing/2014/main" id="{A859DA01-39A0-E439-A477-D7636B4495B5}"/>
              </a:ext>
            </a:extLst>
          </p:cNvPr>
          <p:cNvSpPr txBox="1"/>
          <p:nvPr/>
        </p:nvSpPr>
        <p:spPr>
          <a:xfrm>
            <a:off x="1619173" y="3626790"/>
            <a:ext cx="5267534" cy="3129062"/>
          </a:xfrm>
          <a:prstGeom prst="rect">
            <a:avLst/>
          </a:prstGeom>
        </p:spPr>
        <p:txBody>
          <a:bodyPr lIns="0" tIns="0" rIns="0" bIns="0" rtlCol="0" anchor="t">
            <a:spAutoFit/>
          </a:bodyPr>
          <a:lstStyle/>
          <a:p>
            <a:pPr marL="0" marR="0" lvl="0" indent="0" algn="ctr" defTabSz="914400" rtl="0" eaLnBrk="1" fontAlgn="auto" latinLnBrk="0" hangingPunct="1">
              <a:lnSpc>
                <a:spcPts val="12239"/>
              </a:lnSpc>
              <a:spcBef>
                <a:spcPts val="0"/>
              </a:spcBef>
              <a:spcAft>
                <a:spcPts val="0"/>
              </a:spcAft>
              <a:buClrTx/>
              <a:buSzTx/>
              <a:buFontTx/>
              <a:buNone/>
              <a:tabLst/>
              <a:defRPr/>
            </a:pPr>
            <a:r>
              <a:rPr kumimoji="0" lang="en-US" sz="11229" b="0" i="0" u="none" strike="noStrike" kern="1200" cap="none" spc="0" normalizeH="0" baseline="0" noProof="0" dirty="0">
                <a:ln>
                  <a:noFill/>
                </a:ln>
                <a:solidFill>
                  <a:srgbClr val="FFFFFF"/>
                </a:solidFill>
                <a:effectLst/>
                <a:uLnTx/>
                <a:uFillTx/>
                <a:latin typeface="Anton"/>
                <a:ea typeface="Anton"/>
                <a:cs typeface="Anton"/>
                <a:sym typeface="Anton"/>
              </a:rPr>
              <a:t>Eye Disease</a:t>
            </a:r>
          </a:p>
        </p:txBody>
      </p:sp>
      <p:grpSp>
        <p:nvGrpSpPr>
          <p:cNvPr id="12" name="Group 12">
            <a:extLst>
              <a:ext uri="{FF2B5EF4-FFF2-40B4-BE49-F238E27FC236}">
                <a16:creationId xmlns:a16="http://schemas.microsoft.com/office/drawing/2014/main" id="{DB44B95F-54FC-EADB-D742-F70793E75F5A}"/>
              </a:ext>
            </a:extLst>
          </p:cNvPr>
          <p:cNvGrpSpPr/>
          <p:nvPr/>
        </p:nvGrpSpPr>
        <p:grpSpPr>
          <a:xfrm>
            <a:off x="7515603" y="2752384"/>
            <a:ext cx="3086100" cy="1198366"/>
            <a:chOff x="0" y="0"/>
            <a:chExt cx="812800" cy="315619"/>
          </a:xfrm>
        </p:grpSpPr>
        <p:sp>
          <p:nvSpPr>
            <p:cNvPr id="13" name="Freeform 13">
              <a:extLst>
                <a:ext uri="{FF2B5EF4-FFF2-40B4-BE49-F238E27FC236}">
                  <a16:creationId xmlns:a16="http://schemas.microsoft.com/office/drawing/2014/main" id="{D1CB681D-5958-E827-5445-89D195FA3F02}"/>
                </a:ext>
              </a:extLst>
            </p:cNvPr>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14" name="TextBox 14">
              <a:extLst>
                <a:ext uri="{FF2B5EF4-FFF2-40B4-BE49-F238E27FC236}">
                  <a16:creationId xmlns:a16="http://schemas.microsoft.com/office/drawing/2014/main" id="{DC924413-C84D-8E60-523B-4B57FC9CCB6A}"/>
                </a:ext>
              </a:extLst>
            </p:cNvPr>
            <p:cNvSpPr txBox="1"/>
            <p:nvPr/>
          </p:nvSpPr>
          <p:spPr>
            <a:xfrm>
              <a:off x="0" y="-38100"/>
              <a:ext cx="812800" cy="3537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TextBox 15">
            <a:extLst>
              <a:ext uri="{FF2B5EF4-FFF2-40B4-BE49-F238E27FC236}">
                <a16:creationId xmlns:a16="http://schemas.microsoft.com/office/drawing/2014/main" id="{C534E67F-71D8-81E3-C7FC-CF235AD9AEAC}"/>
              </a:ext>
            </a:extLst>
          </p:cNvPr>
          <p:cNvSpPr txBox="1"/>
          <p:nvPr/>
        </p:nvSpPr>
        <p:spPr>
          <a:xfrm>
            <a:off x="7515604" y="3004193"/>
            <a:ext cx="3086098" cy="692497"/>
          </a:xfrm>
          <a:prstGeom prst="rect">
            <a:avLst/>
          </a:prstGeom>
        </p:spPr>
        <p:txBody>
          <a:bodyPr wrap="square"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lang="en-US" sz="2400" b="1" dirty="0">
                <a:solidFill>
                  <a:srgbClr val="FFFFFF"/>
                </a:solidFill>
                <a:latin typeface="Raleway Bold"/>
                <a:ea typeface="Raleway Bold"/>
                <a:cs typeface="Raleway Bold"/>
                <a:sym typeface="Raleway Bold"/>
              </a:rPr>
              <a:t>Macular Scar</a:t>
            </a:r>
            <a:br>
              <a:rPr lang="en-US" sz="2400" b="1" dirty="0">
                <a:solidFill>
                  <a:srgbClr val="FFFFFF"/>
                </a:solidFill>
                <a:latin typeface="Raleway Bold"/>
                <a:ea typeface="Raleway Bold"/>
                <a:cs typeface="Raleway Bold"/>
                <a:sym typeface="Raleway Bold"/>
              </a:rPr>
            </a:br>
            <a:r>
              <a:rPr lang="en-US" sz="2400" b="1" dirty="0">
                <a:solidFill>
                  <a:srgbClr val="FFFFFF"/>
                </a:solidFill>
                <a:latin typeface="Raleway Bold"/>
                <a:ea typeface="Raleway Bold"/>
                <a:cs typeface="Raleway Bold"/>
                <a:sym typeface="Raleway Bold"/>
              </a:rPr>
              <a:t>(</a:t>
            </a:r>
            <a:r>
              <a:rPr lang="en-US" sz="2400" b="1" dirty="0" err="1">
                <a:solidFill>
                  <a:srgbClr val="FFFFFF"/>
                </a:solidFill>
                <a:latin typeface="Raleway Bold"/>
                <a:ea typeface="Raleway Bold"/>
                <a:cs typeface="Raleway Bold"/>
                <a:sym typeface="Raleway Bold"/>
              </a:rPr>
              <a:t>Sẹo</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hoàng</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điểm</a:t>
            </a:r>
            <a:r>
              <a:rPr lang="en-US" sz="2400" b="1" dirty="0">
                <a:solidFill>
                  <a:srgbClr val="FFFFFF"/>
                </a:solidFill>
                <a:latin typeface="Raleway Bold"/>
                <a:ea typeface="Raleway Bold"/>
                <a:cs typeface="Raleway Bold"/>
                <a:sym typeface="Raleway Bold"/>
              </a:rPr>
              <a:t>)</a:t>
            </a:r>
            <a:endPar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endParaRPr>
          </a:p>
        </p:txBody>
      </p:sp>
      <p:grpSp>
        <p:nvGrpSpPr>
          <p:cNvPr id="16" name="Group 16">
            <a:extLst>
              <a:ext uri="{FF2B5EF4-FFF2-40B4-BE49-F238E27FC236}">
                <a16:creationId xmlns:a16="http://schemas.microsoft.com/office/drawing/2014/main" id="{85F453BA-78AB-7379-509C-3C34C84ADE74}"/>
              </a:ext>
            </a:extLst>
          </p:cNvPr>
          <p:cNvGrpSpPr/>
          <p:nvPr/>
        </p:nvGrpSpPr>
        <p:grpSpPr>
          <a:xfrm>
            <a:off x="10820400" y="3943317"/>
            <a:ext cx="3086100" cy="3101262"/>
            <a:chOff x="0" y="0"/>
            <a:chExt cx="812800" cy="816793"/>
          </a:xfrm>
        </p:grpSpPr>
        <p:sp>
          <p:nvSpPr>
            <p:cNvPr id="17" name="Freeform 17">
              <a:extLst>
                <a:ext uri="{FF2B5EF4-FFF2-40B4-BE49-F238E27FC236}">
                  <a16:creationId xmlns:a16="http://schemas.microsoft.com/office/drawing/2014/main" id="{F18E47AF-853C-9C36-B657-05905CCE583B}"/>
                </a:ext>
              </a:extLst>
            </p:cNvPr>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18" name="TextBox 18">
              <a:extLst>
                <a:ext uri="{FF2B5EF4-FFF2-40B4-BE49-F238E27FC236}">
                  <a16:creationId xmlns:a16="http://schemas.microsoft.com/office/drawing/2014/main" id="{0A10159E-4ADD-A92D-5FC4-8330100F5E14}"/>
                </a:ext>
              </a:extLst>
            </p:cNvPr>
            <p:cNvSpPr txBox="1"/>
            <p:nvPr/>
          </p:nvSpPr>
          <p:spPr>
            <a:xfrm>
              <a:off x="0" y="-38100"/>
              <a:ext cx="812800" cy="8548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87E7F920-93BE-7559-5606-AB7B46154BEF}"/>
              </a:ext>
            </a:extLst>
          </p:cNvPr>
          <p:cNvGrpSpPr/>
          <p:nvPr/>
        </p:nvGrpSpPr>
        <p:grpSpPr>
          <a:xfrm>
            <a:off x="10805258" y="2744951"/>
            <a:ext cx="3086100" cy="1198366"/>
            <a:chOff x="0" y="0"/>
            <a:chExt cx="812800" cy="315619"/>
          </a:xfrm>
        </p:grpSpPr>
        <p:sp>
          <p:nvSpPr>
            <p:cNvPr id="20" name="Freeform 20">
              <a:extLst>
                <a:ext uri="{FF2B5EF4-FFF2-40B4-BE49-F238E27FC236}">
                  <a16:creationId xmlns:a16="http://schemas.microsoft.com/office/drawing/2014/main" id="{9B164883-2F93-99C6-65E4-3A848D235513}"/>
                </a:ext>
              </a:extLst>
            </p:cNvPr>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21" name="TextBox 21">
              <a:extLst>
                <a:ext uri="{FF2B5EF4-FFF2-40B4-BE49-F238E27FC236}">
                  <a16:creationId xmlns:a16="http://schemas.microsoft.com/office/drawing/2014/main" id="{D42ADCC9-2C53-F28B-9052-66EEF088BEE9}"/>
                </a:ext>
              </a:extLst>
            </p:cNvPr>
            <p:cNvSpPr txBox="1"/>
            <p:nvPr/>
          </p:nvSpPr>
          <p:spPr>
            <a:xfrm>
              <a:off x="0" y="-38100"/>
              <a:ext cx="812800" cy="3537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TextBox 22">
            <a:extLst>
              <a:ext uri="{FF2B5EF4-FFF2-40B4-BE49-F238E27FC236}">
                <a16:creationId xmlns:a16="http://schemas.microsoft.com/office/drawing/2014/main" id="{5A9BD3BB-E673-2319-34EF-C3D78BDA910C}"/>
              </a:ext>
            </a:extLst>
          </p:cNvPr>
          <p:cNvSpPr txBox="1"/>
          <p:nvPr/>
        </p:nvSpPr>
        <p:spPr>
          <a:xfrm>
            <a:off x="10774778" y="2996761"/>
            <a:ext cx="3086100" cy="692497"/>
          </a:xfrm>
          <a:prstGeom prst="rect">
            <a:avLst/>
          </a:prstGeom>
        </p:spPr>
        <p:txBody>
          <a:bodyPr wrap="square"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Myopia</a:t>
            </a:r>
            <a:b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b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a:t>
            </a:r>
            <a:r>
              <a:rPr kumimoji="0" lang="en-US" sz="2400" b="1" i="0" u="none" strike="noStrike" kern="1200" cap="none" spc="0" normalizeH="0" baseline="0" noProof="0" dirty="0" err="1">
                <a:ln>
                  <a:noFill/>
                </a:ln>
                <a:solidFill>
                  <a:srgbClr val="FFFFFF"/>
                </a:solidFill>
                <a:effectLst/>
                <a:uLnTx/>
                <a:uFillTx/>
                <a:latin typeface="Raleway Bold"/>
                <a:ea typeface="Raleway Bold"/>
                <a:cs typeface="Raleway Bold"/>
                <a:sym typeface="Raleway Bold"/>
              </a:rPr>
              <a:t>Cận</a:t>
            </a: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 </a:t>
            </a:r>
            <a:r>
              <a:rPr kumimoji="0" lang="en-US" sz="2400" b="1" i="0" u="none" strike="noStrike" kern="1200" cap="none" spc="0" normalizeH="0" baseline="0" noProof="0" dirty="0" err="1">
                <a:ln>
                  <a:noFill/>
                </a:ln>
                <a:solidFill>
                  <a:srgbClr val="FFFFFF"/>
                </a:solidFill>
                <a:effectLst/>
                <a:uLnTx/>
                <a:uFillTx/>
                <a:latin typeface="Raleway Bold"/>
                <a:ea typeface="Raleway Bold"/>
                <a:cs typeface="Raleway Bold"/>
                <a:sym typeface="Raleway Bold"/>
              </a:rPr>
              <a:t>thị</a:t>
            </a: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a:t>
            </a:r>
          </a:p>
        </p:txBody>
      </p:sp>
      <p:grpSp>
        <p:nvGrpSpPr>
          <p:cNvPr id="23" name="Group 23">
            <a:extLst>
              <a:ext uri="{FF2B5EF4-FFF2-40B4-BE49-F238E27FC236}">
                <a16:creationId xmlns:a16="http://schemas.microsoft.com/office/drawing/2014/main" id="{B2DF4443-BBC8-C397-E805-2E8217CE4888}"/>
              </a:ext>
            </a:extLst>
          </p:cNvPr>
          <p:cNvGrpSpPr/>
          <p:nvPr/>
        </p:nvGrpSpPr>
        <p:grpSpPr>
          <a:xfrm>
            <a:off x="14033956" y="3935885"/>
            <a:ext cx="3086100" cy="3101262"/>
            <a:chOff x="0" y="0"/>
            <a:chExt cx="812800" cy="816793"/>
          </a:xfrm>
        </p:grpSpPr>
        <p:sp>
          <p:nvSpPr>
            <p:cNvPr id="24" name="Freeform 24">
              <a:extLst>
                <a:ext uri="{FF2B5EF4-FFF2-40B4-BE49-F238E27FC236}">
                  <a16:creationId xmlns:a16="http://schemas.microsoft.com/office/drawing/2014/main" id="{07AEBFFD-7775-B26D-41CA-82A6F996E144}"/>
                </a:ext>
              </a:extLst>
            </p:cNvPr>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25" name="TextBox 25">
              <a:extLst>
                <a:ext uri="{FF2B5EF4-FFF2-40B4-BE49-F238E27FC236}">
                  <a16:creationId xmlns:a16="http://schemas.microsoft.com/office/drawing/2014/main" id="{6B71238D-7E85-F2A2-3FA5-106F3CCC02B9}"/>
                </a:ext>
              </a:extLst>
            </p:cNvPr>
            <p:cNvSpPr txBox="1"/>
            <p:nvPr/>
          </p:nvSpPr>
          <p:spPr>
            <a:xfrm>
              <a:off x="0" y="-38100"/>
              <a:ext cx="812800" cy="8548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 name="Group 26">
            <a:extLst>
              <a:ext uri="{FF2B5EF4-FFF2-40B4-BE49-F238E27FC236}">
                <a16:creationId xmlns:a16="http://schemas.microsoft.com/office/drawing/2014/main" id="{20BD8426-C9B4-5772-E77B-961A58CE8C4D}"/>
              </a:ext>
            </a:extLst>
          </p:cNvPr>
          <p:cNvGrpSpPr/>
          <p:nvPr/>
        </p:nvGrpSpPr>
        <p:grpSpPr>
          <a:xfrm>
            <a:off x="14033956" y="2737520"/>
            <a:ext cx="3086100" cy="1198366"/>
            <a:chOff x="0" y="0"/>
            <a:chExt cx="812800" cy="315619"/>
          </a:xfrm>
        </p:grpSpPr>
        <p:sp>
          <p:nvSpPr>
            <p:cNvPr id="27" name="Freeform 27">
              <a:extLst>
                <a:ext uri="{FF2B5EF4-FFF2-40B4-BE49-F238E27FC236}">
                  <a16:creationId xmlns:a16="http://schemas.microsoft.com/office/drawing/2014/main" id="{03D2E09B-5F6A-A1A7-118F-41FA1CE5B239}"/>
                </a:ext>
              </a:extLst>
            </p:cNvPr>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28" name="TextBox 28">
              <a:extLst>
                <a:ext uri="{FF2B5EF4-FFF2-40B4-BE49-F238E27FC236}">
                  <a16:creationId xmlns:a16="http://schemas.microsoft.com/office/drawing/2014/main" id="{6DB3F837-2541-576C-C336-78B5CD8A5D4E}"/>
                </a:ext>
              </a:extLst>
            </p:cNvPr>
            <p:cNvSpPr txBox="1"/>
            <p:nvPr/>
          </p:nvSpPr>
          <p:spPr>
            <a:xfrm>
              <a:off x="0" y="-38100"/>
              <a:ext cx="812800" cy="3537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29">
            <a:extLst>
              <a:ext uri="{FF2B5EF4-FFF2-40B4-BE49-F238E27FC236}">
                <a16:creationId xmlns:a16="http://schemas.microsoft.com/office/drawing/2014/main" id="{A8F64E67-5436-DA52-146A-33A29888FD1A}"/>
              </a:ext>
            </a:extLst>
          </p:cNvPr>
          <p:cNvSpPr txBox="1"/>
          <p:nvPr/>
        </p:nvSpPr>
        <p:spPr>
          <a:xfrm>
            <a:off x="14064434" y="2989328"/>
            <a:ext cx="3055622" cy="692497"/>
          </a:xfrm>
          <a:prstGeom prst="rect">
            <a:avLst/>
          </a:prstGeom>
        </p:spPr>
        <p:txBody>
          <a:bodyPr wrap="square"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Healthy</a:t>
            </a:r>
            <a:b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b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(Bình </a:t>
            </a:r>
            <a:r>
              <a:rPr kumimoji="0" lang="en-US" sz="2400" b="1" i="0" u="none" strike="noStrike" kern="1200" cap="none" spc="0" normalizeH="0" baseline="0" noProof="0" dirty="0" err="1">
                <a:ln>
                  <a:noFill/>
                </a:ln>
                <a:solidFill>
                  <a:srgbClr val="FFFFFF"/>
                </a:solidFill>
                <a:effectLst/>
                <a:uLnTx/>
                <a:uFillTx/>
                <a:latin typeface="Raleway Bold"/>
                <a:ea typeface="Raleway Bold"/>
                <a:cs typeface="Raleway Bold"/>
                <a:sym typeface="Raleway Bold"/>
              </a:rPr>
              <a:t>thường</a:t>
            </a: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a:t>
            </a:r>
          </a:p>
        </p:txBody>
      </p:sp>
      <p:sp>
        <p:nvSpPr>
          <p:cNvPr id="30" name="TextBox 30">
            <a:extLst>
              <a:ext uri="{FF2B5EF4-FFF2-40B4-BE49-F238E27FC236}">
                <a16:creationId xmlns:a16="http://schemas.microsoft.com/office/drawing/2014/main" id="{D6594DDD-8962-3972-F656-37EB1D0C84F1}"/>
              </a:ext>
            </a:extLst>
          </p:cNvPr>
          <p:cNvSpPr txBox="1"/>
          <p:nvPr/>
        </p:nvSpPr>
        <p:spPr>
          <a:xfrm>
            <a:off x="7852616" y="4493674"/>
            <a:ext cx="2412074" cy="1013098"/>
          </a:xfrm>
          <a:prstGeom prst="rect">
            <a:avLst/>
          </a:prstGeom>
        </p:spPr>
        <p:txBody>
          <a:bodyPr lIns="0" tIns="0" rIns="0" bIns="0" rtlCol="0" anchor="t">
            <a:spAutoFit/>
          </a:bodyPr>
          <a:lstStyle/>
          <a:p>
            <a:pPr marL="0" marR="0" lvl="0" indent="0" algn="ctr" defTabSz="914400" rtl="0" eaLnBrk="1" fontAlgn="auto" latinLnBrk="0" hangingPunct="1">
              <a:lnSpc>
                <a:spcPts val="2603"/>
              </a:lnSpc>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Làm</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biến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dạng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vùng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nhìn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trung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tâm</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sp>
        <p:nvSpPr>
          <p:cNvPr id="31" name="TextBox 31">
            <a:extLst>
              <a:ext uri="{FF2B5EF4-FFF2-40B4-BE49-F238E27FC236}">
                <a16:creationId xmlns:a16="http://schemas.microsoft.com/office/drawing/2014/main" id="{1B6DABEC-6E2A-FB01-625C-2CBB29FDC13A}"/>
              </a:ext>
            </a:extLst>
          </p:cNvPr>
          <p:cNvSpPr txBox="1"/>
          <p:nvPr/>
        </p:nvSpPr>
        <p:spPr>
          <a:xfrm>
            <a:off x="11102528" y="4524472"/>
            <a:ext cx="2412074" cy="1013098"/>
          </a:xfrm>
          <a:prstGeom prst="rect">
            <a:avLst/>
          </a:prstGeom>
        </p:spPr>
        <p:txBody>
          <a:bodyPr lIns="0" tIns="0" rIns="0" bIns="0" rtlCol="0" anchor="t">
            <a:spAutoFit/>
          </a:bodyPr>
          <a:lstStyle/>
          <a:p>
            <a:pPr marL="0" marR="0" lvl="0" indent="0" algn="ctr" defTabSz="914400" rtl="0" eaLnBrk="1" fontAlgn="auto" latinLnBrk="0" hangingPunct="1">
              <a:lnSpc>
                <a:spcPts val="2603"/>
              </a:lnSpc>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Mắt</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khó</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nhìn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xa,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rất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phổ</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biến</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sp>
        <p:nvSpPr>
          <p:cNvPr id="32" name="TextBox 32">
            <a:extLst>
              <a:ext uri="{FF2B5EF4-FFF2-40B4-BE49-F238E27FC236}">
                <a16:creationId xmlns:a16="http://schemas.microsoft.com/office/drawing/2014/main" id="{9D5197EE-3BC1-A686-A5C7-DB20CFD6FFC3}"/>
              </a:ext>
            </a:extLst>
          </p:cNvPr>
          <p:cNvSpPr txBox="1"/>
          <p:nvPr/>
        </p:nvSpPr>
        <p:spPr>
          <a:xfrm>
            <a:off x="14370969" y="4501107"/>
            <a:ext cx="2412074" cy="1013098"/>
          </a:xfrm>
          <a:prstGeom prst="rect">
            <a:avLst/>
          </a:prstGeom>
        </p:spPr>
        <p:txBody>
          <a:bodyPr lIns="0" tIns="0" rIns="0" bIns="0" rtlCol="0" anchor="t">
            <a:spAutoFit/>
          </a:bodyPr>
          <a:lstStyle/>
          <a:p>
            <a:pPr marL="0" marR="0" lvl="0" indent="0" algn="ctr" defTabSz="914400" rtl="0" eaLnBrk="1" fontAlgn="auto" latinLnBrk="0" hangingPunct="1">
              <a:lnSpc>
                <a:spcPts val="2603"/>
              </a:lnSpc>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Võng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mạc</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không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có</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biểu</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hiện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bệnh</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lý</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pic>
        <p:nvPicPr>
          <p:cNvPr id="9" name="Picture 8">
            <a:extLst>
              <a:ext uri="{FF2B5EF4-FFF2-40B4-BE49-F238E27FC236}">
                <a16:creationId xmlns:a16="http://schemas.microsoft.com/office/drawing/2014/main" id="{C677E491-014B-4714-5078-B602FD3CAD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3810" y="4303770"/>
            <a:ext cx="2926080" cy="2467600"/>
          </a:xfrm>
          <a:prstGeom prst="rect">
            <a:avLst/>
          </a:prstGeom>
        </p:spPr>
      </p:pic>
      <p:pic>
        <p:nvPicPr>
          <p:cNvPr id="34" name="Picture 33">
            <a:extLst>
              <a:ext uri="{FF2B5EF4-FFF2-40B4-BE49-F238E27FC236}">
                <a16:creationId xmlns:a16="http://schemas.microsoft.com/office/drawing/2014/main" id="{A3ABF366-9DC5-FA0C-9501-CD40989957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90713" y="4252716"/>
            <a:ext cx="2926080" cy="2467600"/>
          </a:xfrm>
          <a:prstGeom prst="rect">
            <a:avLst/>
          </a:prstGeom>
        </p:spPr>
      </p:pic>
      <p:pic>
        <p:nvPicPr>
          <p:cNvPr id="36" name="Picture 35">
            <a:extLst>
              <a:ext uri="{FF2B5EF4-FFF2-40B4-BE49-F238E27FC236}">
                <a16:creationId xmlns:a16="http://schemas.microsoft.com/office/drawing/2014/main" id="{5C09DF98-6094-8D88-03EF-BE51B924E6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18315" y="4280405"/>
            <a:ext cx="2926080" cy="2467600"/>
          </a:xfrm>
          <a:prstGeom prst="rect">
            <a:avLst/>
          </a:prstGeom>
        </p:spPr>
      </p:pic>
    </p:spTree>
    <p:extLst>
      <p:ext uri="{BB962C8B-B14F-4D97-AF65-F5344CB8AC3E}">
        <p14:creationId xmlns:p14="http://schemas.microsoft.com/office/powerpoint/2010/main" val="32668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5"/>
                    </p:tgtEl>
                  </p:cond>
                </p:stCondLst>
                <p:endSync evt="end" delay="0">
                  <p:rtn val="all"/>
                </p:endSync>
                <p:childTnLst>
                  <p:par>
                    <p:cTn id="19" fill="hold">
                      <p:stCondLst>
                        <p:cond delay="0"/>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1000" fill="hold"/>
                                        <p:tgtEl>
                                          <p:spTgt spid="30"/>
                                        </p:tgtEl>
                                        <p:attrNameLst>
                                          <p:attrName>ppt_w</p:attrName>
                                        </p:attrNameLst>
                                      </p:cBhvr>
                                      <p:tavLst>
                                        <p:tav tm="0">
                                          <p:val>
                                            <p:fltVal val="0"/>
                                          </p:val>
                                        </p:tav>
                                        <p:tav tm="100000">
                                          <p:val>
                                            <p:strVal val="#ppt_w"/>
                                          </p:val>
                                        </p:tav>
                                      </p:tavLst>
                                    </p:anim>
                                    <p:anim calcmode="lin" valueType="num">
                                      <p:cBhvr>
                                        <p:cTn id="24" dur="1000" fill="hold"/>
                                        <p:tgtEl>
                                          <p:spTgt spid="30"/>
                                        </p:tgtEl>
                                        <p:attrNameLst>
                                          <p:attrName>ppt_h</p:attrName>
                                        </p:attrNameLst>
                                      </p:cBhvr>
                                      <p:tavLst>
                                        <p:tav tm="0">
                                          <p:val>
                                            <p:fltVal val="0"/>
                                          </p:val>
                                        </p:tav>
                                        <p:tav tm="100000">
                                          <p:val>
                                            <p:strVal val="#ppt_h"/>
                                          </p:val>
                                        </p:tav>
                                      </p:tavLst>
                                    </p:anim>
                                    <p:anim calcmode="lin" valueType="num">
                                      <p:cBhvr>
                                        <p:cTn id="25" dur="1000" fill="hold"/>
                                        <p:tgtEl>
                                          <p:spTgt spid="30"/>
                                        </p:tgtEl>
                                        <p:attrNameLst>
                                          <p:attrName>style.rotation</p:attrName>
                                        </p:attrNameLst>
                                      </p:cBhvr>
                                      <p:tavLst>
                                        <p:tav tm="0">
                                          <p:val>
                                            <p:fltVal val="90"/>
                                          </p:val>
                                        </p:tav>
                                        <p:tav tm="100000">
                                          <p:val>
                                            <p:fltVal val="0"/>
                                          </p:val>
                                        </p:tav>
                                      </p:tavLst>
                                    </p:anim>
                                    <p:animEffect transition="in" filter="fade">
                                      <p:cBhvr>
                                        <p:cTn id="26" dur="10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32" restart="whenNotActive" fill="hold" evtFilter="cancelBubble" nodeType="interactiveSeq">
                <p:stCondLst>
                  <p:cond evt="onClick" delay="0">
                    <p:tgtEl>
                      <p:spTgt spid="22"/>
                    </p:tgtEl>
                  </p:cond>
                </p:stCondLst>
                <p:endSync evt="end" delay="0">
                  <p:rtn val="all"/>
                </p:endSync>
                <p:childTnLst>
                  <p:par>
                    <p:cTn id="33" fill="hold">
                      <p:stCondLst>
                        <p:cond delay="0"/>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1000" fill="hold"/>
                                        <p:tgtEl>
                                          <p:spTgt spid="31"/>
                                        </p:tgtEl>
                                        <p:attrNameLst>
                                          <p:attrName>ppt_w</p:attrName>
                                        </p:attrNameLst>
                                      </p:cBhvr>
                                      <p:tavLst>
                                        <p:tav tm="0">
                                          <p:val>
                                            <p:fltVal val="0"/>
                                          </p:val>
                                        </p:tav>
                                        <p:tav tm="100000">
                                          <p:val>
                                            <p:strVal val="#ppt_w"/>
                                          </p:val>
                                        </p:tav>
                                      </p:tavLst>
                                    </p:anim>
                                    <p:anim calcmode="lin" valueType="num">
                                      <p:cBhvr>
                                        <p:cTn id="38" dur="1000" fill="hold"/>
                                        <p:tgtEl>
                                          <p:spTgt spid="31"/>
                                        </p:tgtEl>
                                        <p:attrNameLst>
                                          <p:attrName>ppt_h</p:attrName>
                                        </p:attrNameLst>
                                      </p:cBhvr>
                                      <p:tavLst>
                                        <p:tav tm="0">
                                          <p:val>
                                            <p:fltVal val="0"/>
                                          </p:val>
                                        </p:tav>
                                        <p:tav tm="100000">
                                          <p:val>
                                            <p:strVal val="#ppt_h"/>
                                          </p:val>
                                        </p:tav>
                                      </p:tavLst>
                                    </p:anim>
                                    <p:anim calcmode="lin" valueType="num">
                                      <p:cBhvr>
                                        <p:cTn id="39" dur="1000" fill="hold"/>
                                        <p:tgtEl>
                                          <p:spTgt spid="31"/>
                                        </p:tgtEl>
                                        <p:attrNameLst>
                                          <p:attrName>style.rotation</p:attrName>
                                        </p:attrNameLst>
                                      </p:cBhvr>
                                      <p:tavLst>
                                        <p:tav tm="0">
                                          <p:val>
                                            <p:fltVal val="90"/>
                                          </p:val>
                                        </p:tav>
                                        <p:tav tm="100000">
                                          <p:val>
                                            <p:fltVal val="0"/>
                                          </p:val>
                                        </p:tav>
                                      </p:tavLst>
                                    </p:anim>
                                    <p:animEffect transition="in" filter="fade">
                                      <p:cBhvr>
                                        <p:cTn id="40" dur="10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31"/>
                                        </p:tgtEl>
                                      </p:cBhvr>
                                    </p:animEffect>
                                    <p:set>
                                      <p:cBhvr>
                                        <p:cTn id="45"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46" restart="whenNotActive" fill="hold" evtFilter="cancelBubble" nodeType="interactiveSeq">
                <p:stCondLst>
                  <p:cond evt="onClick" delay="0">
                    <p:tgtEl>
                      <p:spTgt spid="29"/>
                    </p:tgtEl>
                  </p:cond>
                </p:stCondLst>
                <p:endSync evt="end" delay="0">
                  <p:rtn val="all"/>
                </p:endSync>
                <p:childTnLst>
                  <p:par>
                    <p:cTn id="47" fill="hold">
                      <p:stCondLst>
                        <p:cond delay="0"/>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1000" fill="hold"/>
                                        <p:tgtEl>
                                          <p:spTgt spid="32"/>
                                        </p:tgtEl>
                                        <p:attrNameLst>
                                          <p:attrName>ppt_w</p:attrName>
                                        </p:attrNameLst>
                                      </p:cBhvr>
                                      <p:tavLst>
                                        <p:tav tm="0">
                                          <p:val>
                                            <p:fltVal val="0"/>
                                          </p:val>
                                        </p:tav>
                                        <p:tav tm="100000">
                                          <p:val>
                                            <p:strVal val="#ppt_w"/>
                                          </p:val>
                                        </p:tav>
                                      </p:tavLst>
                                    </p:anim>
                                    <p:anim calcmode="lin" valueType="num">
                                      <p:cBhvr>
                                        <p:cTn id="52" dur="1000" fill="hold"/>
                                        <p:tgtEl>
                                          <p:spTgt spid="32"/>
                                        </p:tgtEl>
                                        <p:attrNameLst>
                                          <p:attrName>ppt_h</p:attrName>
                                        </p:attrNameLst>
                                      </p:cBhvr>
                                      <p:tavLst>
                                        <p:tav tm="0">
                                          <p:val>
                                            <p:fltVal val="0"/>
                                          </p:val>
                                        </p:tav>
                                        <p:tav tm="100000">
                                          <p:val>
                                            <p:strVal val="#ppt_h"/>
                                          </p:val>
                                        </p:tav>
                                      </p:tavLst>
                                    </p:anim>
                                    <p:anim calcmode="lin" valueType="num">
                                      <p:cBhvr>
                                        <p:cTn id="53" dur="1000" fill="hold"/>
                                        <p:tgtEl>
                                          <p:spTgt spid="32"/>
                                        </p:tgtEl>
                                        <p:attrNameLst>
                                          <p:attrName>style.rotation</p:attrName>
                                        </p:attrNameLst>
                                      </p:cBhvr>
                                      <p:tavLst>
                                        <p:tav tm="0">
                                          <p:val>
                                            <p:fltVal val="90"/>
                                          </p:val>
                                        </p:tav>
                                        <p:tav tm="100000">
                                          <p:val>
                                            <p:fltVal val="0"/>
                                          </p:val>
                                        </p:tav>
                                      </p:tavLst>
                                    </p:anim>
                                    <p:animEffect transition="in" filter="fade">
                                      <p:cBhvr>
                                        <p:cTn id="54" dur="10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29"/>
                  </p:tgtEl>
                </p:cond>
              </p:nextCondLst>
            </p:seq>
            <p:seq concurrent="1" nextAc="seek">
              <p:cTn id="60" restart="whenNotActive" fill="hold" evtFilter="cancelBubble" nodeType="interactiveSeq">
                <p:stCondLst>
                  <p:cond evt="onClick" delay="0">
                    <p:tgtEl>
                      <p:spTgt spid="30"/>
                    </p:tgtEl>
                  </p:cond>
                </p:stCondLst>
                <p:endSync evt="end" delay="0">
                  <p:rtn val="all"/>
                </p:endSync>
                <p:childTnLst>
                  <p:par>
                    <p:cTn id="61" fill="hold">
                      <p:stCondLst>
                        <p:cond delay="0"/>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ppt_w</p:attrName>
                                        </p:attrNameLst>
                                      </p:cBhvr>
                                      <p:tavLst>
                                        <p:tav tm="0">
                                          <p:val>
                                            <p:fltVal val="0"/>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animEffect transition="in" filter="fade">
                                      <p:cBhvr>
                                        <p:cTn id="67" dur="500"/>
                                        <p:tgtEl>
                                          <p:spTgt spid="9"/>
                                        </p:tgtEl>
                                      </p:cBhvr>
                                    </p:animEffect>
                                  </p:childTnLst>
                                </p:cTn>
                              </p:par>
                            </p:childTnLst>
                          </p:cTn>
                        </p:par>
                      </p:childTnLst>
                    </p:cTn>
                  </p:par>
                </p:childTnLst>
              </p:cTn>
              <p:nextCondLst>
                <p:cond evt="onClick" delay="0">
                  <p:tgtEl>
                    <p:spTgt spid="30"/>
                  </p:tgtEl>
                </p:cond>
              </p:nextCondLst>
            </p:seq>
            <p:seq concurrent="1" nextAc="seek">
              <p:cTn id="68" restart="whenNotActive" fill="hold" evtFilter="cancelBubble" nodeType="interactiveSeq">
                <p:stCondLst>
                  <p:cond evt="onClick" delay="0">
                    <p:tgtEl>
                      <p:spTgt spid="31"/>
                    </p:tgtEl>
                  </p:cond>
                </p:stCondLst>
                <p:endSync evt="end" delay="0">
                  <p:rtn val="all"/>
                </p:endSync>
                <p:childTnLst>
                  <p:par>
                    <p:cTn id="69" fill="hold">
                      <p:stCondLst>
                        <p:cond delay="0"/>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500" fill="hold"/>
                                        <p:tgtEl>
                                          <p:spTgt spid="34"/>
                                        </p:tgtEl>
                                        <p:attrNameLst>
                                          <p:attrName>ppt_w</p:attrName>
                                        </p:attrNameLst>
                                      </p:cBhvr>
                                      <p:tavLst>
                                        <p:tav tm="0">
                                          <p:val>
                                            <p:fltVal val="0"/>
                                          </p:val>
                                        </p:tav>
                                        <p:tav tm="100000">
                                          <p:val>
                                            <p:strVal val="#ppt_w"/>
                                          </p:val>
                                        </p:tav>
                                      </p:tavLst>
                                    </p:anim>
                                    <p:anim calcmode="lin" valueType="num">
                                      <p:cBhvr>
                                        <p:cTn id="74" dur="500" fill="hold"/>
                                        <p:tgtEl>
                                          <p:spTgt spid="34"/>
                                        </p:tgtEl>
                                        <p:attrNameLst>
                                          <p:attrName>ppt_h</p:attrName>
                                        </p:attrNameLst>
                                      </p:cBhvr>
                                      <p:tavLst>
                                        <p:tav tm="0">
                                          <p:val>
                                            <p:fltVal val="0"/>
                                          </p:val>
                                        </p:tav>
                                        <p:tav tm="100000">
                                          <p:val>
                                            <p:strVal val="#ppt_h"/>
                                          </p:val>
                                        </p:tav>
                                      </p:tavLst>
                                    </p:anim>
                                    <p:animEffect transition="in" filter="fade">
                                      <p:cBhvr>
                                        <p:cTn id="75" dur="500"/>
                                        <p:tgtEl>
                                          <p:spTgt spid="34"/>
                                        </p:tgtEl>
                                      </p:cBhvr>
                                    </p:animEffect>
                                  </p:childTnLst>
                                </p:cTn>
                              </p:par>
                            </p:childTnLst>
                          </p:cTn>
                        </p:par>
                      </p:childTnLst>
                    </p:cTn>
                  </p:par>
                </p:childTnLst>
              </p:cTn>
              <p:nextCondLst>
                <p:cond evt="onClick" delay="0">
                  <p:tgtEl>
                    <p:spTgt spid="31"/>
                  </p:tgtEl>
                </p:cond>
              </p:nextCondLst>
            </p:seq>
            <p:seq concurrent="1" nextAc="seek">
              <p:cTn id="76" restart="whenNotActive" fill="hold" evtFilter="cancelBubble" nodeType="interactiveSeq">
                <p:stCondLst>
                  <p:cond evt="onClick" delay="0">
                    <p:tgtEl>
                      <p:spTgt spid="32"/>
                    </p:tgtEl>
                  </p:cond>
                </p:stCondLst>
                <p:endSync evt="end" delay="0">
                  <p:rtn val="all"/>
                </p:endSync>
                <p:childTnLst>
                  <p:par>
                    <p:cTn id="77" fill="hold">
                      <p:stCondLst>
                        <p:cond delay="0"/>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500" fill="hold"/>
                                        <p:tgtEl>
                                          <p:spTgt spid="36"/>
                                        </p:tgtEl>
                                        <p:attrNameLst>
                                          <p:attrName>ppt_w</p:attrName>
                                        </p:attrNameLst>
                                      </p:cBhvr>
                                      <p:tavLst>
                                        <p:tav tm="0">
                                          <p:val>
                                            <p:fltVal val="0"/>
                                          </p:val>
                                        </p:tav>
                                        <p:tav tm="100000">
                                          <p:val>
                                            <p:strVal val="#ppt_w"/>
                                          </p:val>
                                        </p:tav>
                                      </p:tavLst>
                                    </p:anim>
                                    <p:anim calcmode="lin" valueType="num">
                                      <p:cBhvr>
                                        <p:cTn id="82" dur="500" fill="hold"/>
                                        <p:tgtEl>
                                          <p:spTgt spid="36"/>
                                        </p:tgtEl>
                                        <p:attrNameLst>
                                          <p:attrName>ppt_h</p:attrName>
                                        </p:attrNameLst>
                                      </p:cBhvr>
                                      <p:tavLst>
                                        <p:tav tm="0">
                                          <p:val>
                                            <p:fltVal val="0"/>
                                          </p:val>
                                        </p:tav>
                                        <p:tav tm="100000">
                                          <p:val>
                                            <p:strVal val="#ppt_h"/>
                                          </p:val>
                                        </p:tav>
                                      </p:tavLst>
                                    </p:anim>
                                    <p:animEffect transition="in" filter="fade">
                                      <p:cBhvr>
                                        <p:cTn id="83" dur="500"/>
                                        <p:tgtEl>
                                          <p:spTgt spid="36"/>
                                        </p:tgtEl>
                                      </p:cBhvr>
                                    </p:animEffect>
                                  </p:childTnLst>
                                </p:cTn>
                              </p:par>
                            </p:childTnLst>
                          </p:cTn>
                        </p:par>
                      </p:childTnLst>
                    </p:cTn>
                  </p:par>
                </p:childTnLst>
              </p:cTn>
              <p:nextCondLst>
                <p:cond evt="onClick" delay="0">
                  <p:tgtEl>
                    <p:spTgt spid="32"/>
                  </p:tgtEl>
                </p:cond>
              </p:nextCondLst>
            </p:seq>
          </p:childTnLst>
        </p:cTn>
      </p:par>
    </p:tnLst>
    <p:bldLst>
      <p:bldP spid="15" grpId="0"/>
      <p:bldP spid="22" grpId="0"/>
      <p:bldP spid="29" grpId="0"/>
      <p:bldP spid="30" grpId="0"/>
      <p:bldP spid="30" grpId="1"/>
      <p:bldP spid="31" grpId="0"/>
      <p:bldP spid="31" grpId="1"/>
      <p:bldP spid="32" grpId="0"/>
      <p:bldP spid="3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572349" y="1940108"/>
            <a:ext cx="11832713" cy="2119101"/>
          </a:xfrm>
          <a:custGeom>
            <a:avLst/>
            <a:gdLst/>
            <a:ahLst/>
            <a:cxnLst/>
            <a:rect l="l" t="t" r="r" b="b"/>
            <a:pathLst>
              <a:path w="11589850" h="2119101">
                <a:moveTo>
                  <a:pt x="0" y="0"/>
                </a:moveTo>
                <a:lnTo>
                  <a:pt x="11589850" y="0"/>
                </a:lnTo>
                <a:lnTo>
                  <a:pt x="11589850" y="2119100"/>
                </a:lnTo>
                <a:lnTo>
                  <a:pt x="0" y="2119100"/>
                </a:lnTo>
                <a:lnTo>
                  <a:pt x="0" y="0"/>
                </a:lnTo>
                <a:close/>
              </a:path>
            </a:pathLst>
          </a:custGeom>
          <a:blipFill>
            <a:blip r:embed="rId5"/>
            <a:stretch>
              <a:fillRect/>
            </a:stretch>
          </a:blipFill>
        </p:spPr>
      </p:sp>
      <p:sp>
        <p:nvSpPr>
          <p:cNvPr id="5" name="Freeform 5"/>
          <p:cNvSpPr/>
          <p:nvPr/>
        </p:nvSpPr>
        <p:spPr>
          <a:xfrm>
            <a:off x="2882937" y="3127487"/>
            <a:ext cx="1471528" cy="1454974"/>
          </a:xfrm>
          <a:custGeom>
            <a:avLst/>
            <a:gdLst/>
            <a:ahLst/>
            <a:cxnLst/>
            <a:rect l="l" t="t" r="r" b="b"/>
            <a:pathLst>
              <a:path w="1471528" h="1454974">
                <a:moveTo>
                  <a:pt x="0" y="0"/>
                </a:moveTo>
                <a:lnTo>
                  <a:pt x="1471528" y="0"/>
                </a:lnTo>
                <a:lnTo>
                  <a:pt x="1471528" y="1454974"/>
                </a:lnTo>
                <a:lnTo>
                  <a:pt x="0" y="1454974"/>
                </a:lnTo>
                <a:lnTo>
                  <a:pt x="0" y="0"/>
                </a:lnTo>
                <a:close/>
              </a:path>
            </a:pathLst>
          </a:custGeom>
          <a:blipFill>
            <a:blip r:embed="rId6">
              <a:alphaModFix amt="29000"/>
            </a:blip>
            <a:stretch>
              <a:fillRect/>
            </a:stretch>
          </a:blipFill>
        </p:spPr>
      </p:sp>
      <p:sp>
        <p:nvSpPr>
          <p:cNvPr id="6" name="TextBox 6"/>
          <p:cNvSpPr txBox="1"/>
          <p:nvPr/>
        </p:nvSpPr>
        <p:spPr>
          <a:xfrm>
            <a:off x="4422336" y="2165685"/>
            <a:ext cx="10132737" cy="1923604"/>
          </a:xfrm>
          <a:prstGeom prst="rect">
            <a:avLst/>
          </a:prstGeom>
        </p:spPr>
        <p:txBody>
          <a:bodyPr lIns="0" tIns="0" rIns="0" bIns="0" rtlCol="0" anchor="t">
            <a:spAutoFit/>
          </a:bodyPr>
          <a:lstStyle/>
          <a:p>
            <a:pPr algn="ctr">
              <a:lnSpc>
                <a:spcPts val="7485"/>
              </a:lnSpc>
            </a:pPr>
            <a:r>
              <a:rPr lang="en-US" sz="6600" dirty="0" err="1">
                <a:solidFill>
                  <a:srgbClr val="FFFFFF"/>
                </a:solidFill>
                <a:latin typeface="Anton"/>
                <a:ea typeface="Anton"/>
                <a:cs typeface="Anton"/>
                <a:sym typeface="Anton"/>
              </a:rPr>
              <a:t>Tầm</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quan</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trọng</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của</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việc</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phát</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hiện</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bệnh</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sớm</a:t>
            </a:r>
            <a:endParaRPr lang="en-US" sz="6600" dirty="0">
              <a:solidFill>
                <a:srgbClr val="FFFFFF"/>
              </a:solidFill>
              <a:latin typeface="Anton"/>
              <a:ea typeface="Anton"/>
              <a:cs typeface="Anton"/>
              <a:sym typeface="Anton"/>
            </a:endParaRPr>
          </a:p>
        </p:txBody>
      </p:sp>
      <p:sp>
        <p:nvSpPr>
          <p:cNvPr id="7" name="Freeform 7"/>
          <p:cNvSpPr/>
          <p:nvPr/>
        </p:nvSpPr>
        <p:spPr>
          <a:xfrm>
            <a:off x="14380085" y="1268003"/>
            <a:ext cx="1471528" cy="1454974"/>
          </a:xfrm>
          <a:custGeom>
            <a:avLst/>
            <a:gdLst/>
            <a:ahLst/>
            <a:cxnLst/>
            <a:rect l="l" t="t" r="r" b="b"/>
            <a:pathLst>
              <a:path w="1471528" h="1454974">
                <a:moveTo>
                  <a:pt x="0" y="0"/>
                </a:moveTo>
                <a:lnTo>
                  <a:pt x="1471529" y="0"/>
                </a:lnTo>
                <a:lnTo>
                  <a:pt x="1471529" y="1454973"/>
                </a:lnTo>
                <a:lnTo>
                  <a:pt x="0" y="1454973"/>
                </a:lnTo>
                <a:lnTo>
                  <a:pt x="0" y="0"/>
                </a:lnTo>
                <a:close/>
              </a:path>
            </a:pathLst>
          </a:custGeom>
          <a:blipFill>
            <a:blip r:embed="rId6">
              <a:alphaModFix amt="29000"/>
            </a:blip>
            <a:stretch>
              <a:fillRect/>
            </a:stretch>
          </a:blipFill>
        </p:spPr>
      </p:sp>
      <p:sp>
        <p:nvSpPr>
          <p:cNvPr id="8" name="Freeform 8"/>
          <p:cNvSpPr/>
          <p:nvPr/>
        </p:nvSpPr>
        <p:spPr>
          <a:xfrm>
            <a:off x="15344434" y="5683897"/>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7"/>
            <a:stretch>
              <a:fillRect/>
            </a:stretch>
          </a:blipFill>
        </p:spPr>
      </p:sp>
      <p:sp>
        <p:nvSpPr>
          <p:cNvPr id="10" name="TextBox 10"/>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PAGE</a:t>
            </a:r>
          </a:p>
          <a:p>
            <a:pPr algn="l">
              <a:lnSpc>
                <a:spcPts val="1633"/>
              </a:lnSpc>
              <a:spcBef>
                <a:spcPct val="0"/>
              </a:spcBef>
            </a:pPr>
            <a:r>
              <a:rPr lang="en-US" sz="1166" spc="628" dirty="0">
                <a:solidFill>
                  <a:srgbClr val="FFFFFF"/>
                </a:solidFill>
                <a:latin typeface="Raleway"/>
                <a:ea typeface="Raleway"/>
                <a:cs typeface="Raleway"/>
                <a:sym typeface="Raleway"/>
              </a:rPr>
              <a:t>05/15</a:t>
            </a:r>
          </a:p>
        </p:txBody>
      </p:sp>
      <p:sp>
        <p:nvSpPr>
          <p:cNvPr id="12" name="Freeform 12"/>
          <p:cNvSpPr/>
          <p:nvPr/>
        </p:nvSpPr>
        <p:spPr>
          <a:xfrm>
            <a:off x="-886166" y="1940108"/>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7"/>
            <a:stretch>
              <a:fillRect/>
            </a:stretch>
          </a:blipFill>
        </p:spPr>
      </p:sp>
      <p:pic>
        <p:nvPicPr>
          <p:cNvPr id="14" name="Graphic 13" descr="Medical">
            <a:extLst>
              <a:ext uri="{FF2B5EF4-FFF2-40B4-BE49-F238E27FC236}">
                <a16:creationId xmlns:a16="http://schemas.microsoft.com/office/drawing/2014/main" id="{4E19CF98-9F6D-AFBC-C98F-1FE4441DC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2800" y="4536070"/>
            <a:ext cx="640080" cy="640080"/>
          </a:xfrm>
          <a:prstGeom prst="rect">
            <a:avLst/>
          </a:prstGeom>
        </p:spPr>
      </p:pic>
      <p:pic>
        <p:nvPicPr>
          <p:cNvPr id="16" name="Graphic 15" descr="Needle">
            <a:extLst>
              <a:ext uri="{FF2B5EF4-FFF2-40B4-BE49-F238E27FC236}">
                <a16:creationId xmlns:a16="http://schemas.microsoft.com/office/drawing/2014/main" id="{FCCBED58-3B26-6D92-D88B-15A19A0618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56852" y="5500484"/>
            <a:ext cx="640080" cy="640080"/>
          </a:xfrm>
          <a:prstGeom prst="rect">
            <a:avLst/>
          </a:prstGeom>
        </p:spPr>
      </p:pic>
      <p:pic>
        <p:nvPicPr>
          <p:cNvPr id="18" name="Graphic 17" descr="Stethoscope">
            <a:extLst>
              <a:ext uri="{FF2B5EF4-FFF2-40B4-BE49-F238E27FC236}">
                <a16:creationId xmlns:a16="http://schemas.microsoft.com/office/drawing/2014/main" id="{5D7C93CF-0067-97FA-9627-32558C26C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09445" y="6550574"/>
            <a:ext cx="914400" cy="914400"/>
          </a:xfrm>
          <a:prstGeom prst="rect">
            <a:avLst/>
          </a:prstGeom>
        </p:spPr>
      </p:pic>
      <p:pic>
        <p:nvPicPr>
          <p:cNvPr id="22" name="Graphic 21" descr="Eye">
            <a:extLst>
              <a:ext uri="{FF2B5EF4-FFF2-40B4-BE49-F238E27FC236}">
                <a16:creationId xmlns:a16="http://schemas.microsoft.com/office/drawing/2014/main" id="{4E757D5F-0973-B682-2957-6B339111D5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37520" y="5500484"/>
            <a:ext cx="640080" cy="640080"/>
          </a:xfrm>
          <a:prstGeom prst="rect">
            <a:avLst/>
          </a:prstGeom>
        </p:spPr>
      </p:pic>
      <p:sp>
        <p:nvSpPr>
          <p:cNvPr id="23" name="TextBox 32">
            <a:extLst>
              <a:ext uri="{FF2B5EF4-FFF2-40B4-BE49-F238E27FC236}">
                <a16:creationId xmlns:a16="http://schemas.microsoft.com/office/drawing/2014/main" id="{53F8BA03-2236-30A4-2D34-E8E7CF5B86BD}"/>
              </a:ext>
            </a:extLst>
          </p:cNvPr>
          <p:cNvSpPr txBox="1"/>
          <p:nvPr/>
        </p:nvSpPr>
        <p:spPr>
          <a:xfrm>
            <a:off x="4114800" y="4723910"/>
            <a:ext cx="5791200" cy="346249"/>
          </a:xfrm>
          <a:prstGeom prst="rect">
            <a:avLst/>
          </a:prstGeom>
        </p:spPr>
        <p:txBody>
          <a:bodyPr wrap="square" lIns="0" tIns="0" rIns="0" bIns="0" rtlCol="0" anchor="t">
            <a:spAutoFit/>
          </a:bodyPr>
          <a:lstStyle/>
          <a:p>
            <a:pPr algn="l">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Ngăn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ngừa</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biến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chứng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quan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trọng</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24" name="TextBox 32">
            <a:extLst>
              <a:ext uri="{FF2B5EF4-FFF2-40B4-BE49-F238E27FC236}">
                <a16:creationId xmlns:a16="http://schemas.microsoft.com/office/drawing/2014/main" id="{9427DD17-9711-A57F-7F8A-B6E93B1F9F8D}"/>
              </a:ext>
            </a:extLst>
          </p:cNvPr>
          <p:cNvSpPr txBox="1"/>
          <p:nvPr/>
        </p:nvSpPr>
        <p:spPr>
          <a:xfrm>
            <a:off x="4114800" y="5637242"/>
            <a:ext cx="5418091" cy="346249"/>
          </a:xfrm>
          <a:prstGeom prst="rect">
            <a:avLst/>
          </a:prstGeom>
        </p:spPr>
        <p:txBody>
          <a:bodyPr lIns="0" tIns="0" rIns="0" bIns="0" rtlCol="0" anchor="t">
            <a:spAutoFit/>
          </a:bodyPr>
          <a:lstStyle/>
          <a:p>
            <a:pPr algn="l">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Tăng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hiệu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quả</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điều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trị</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25" name="TextBox 32">
            <a:extLst>
              <a:ext uri="{FF2B5EF4-FFF2-40B4-BE49-F238E27FC236}">
                <a16:creationId xmlns:a16="http://schemas.microsoft.com/office/drawing/2014/main" id="{548764C4-909D-1881-7F13-DFE743F97421}"/>
              </a:ext>
            </a:extLst>
          </p:cNvPr>
          <p:cNvSpPr txBox="1"/>
          <p:nvPr/>
        </p:nvSpPr>
        <p:spPr>
          <a:xfrm>
            <a:off x="11498309" y="4731314"/>
            <a:ext cx="5760991" cy="346249"/>
          </a:xfrm>
          <a:prstGeom prst="rect">
            <a:avLst/>
          </a:prstGeom>
        </p:spPr>
        <p:txBody>
          <a:bodyPr wrap="square" lIns="0" tIns="0" rIns="0" bIns="0" rtlCol="0" anchor="t">
            <a:spAutoFit/>
          </a:bodyPr>
          <a:lstStyle/>
          <a:p>
            <a:pPr algn="l">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Giảm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gánh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nặng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hệ</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thống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y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tế</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26" name="TextBox 32">
            <a:extLst>
              <a:ext uri="{FF2B5EF4-FFF2-40B4-BE49-F238E27FC236}">
                <a16:creationId xmlns:a16="http://schemas.microsoft.com/office/drawing/2014/main" id="{45AA18B9-FEDA-EEA3-6C93-D62CB81F2C2D}"/>
              </a:ext>
            </a:extLst>
          </p:cNvPr>
          <p:cNvSpPr txBox="1"/>
          <p:nvPr/>
        </p:nvSpPr>
        <p:spPr>
          <a:xfrm>
            <a:off x="11498309" y="5653811"/>
            <a:ext cx="5418091" cy="346249"/>
          </a:xfrm>
          <a:prstGeom prst="rect">
            <a:avLst/>
          </a:prstGeom>
        </p:spPr>
        <p:txBody>
          <a:bodyPr lIns="0" tIns="0" rIns="0" bIns="0" rtlCol="0" anchor="t">
            <a:spAutoFit/>
          </a:bodyPr>
          <a:lstStyle/>
          <a:p>
            <a:pPr algn="l">
              <a:lnSpc>
                <a:spcPts val="2603"/>
              </a:lnSpc>
              <a:spcBef>
                <a:spcPct val="0"/>
              </a:spcBef>
            </a:pP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Bảo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vệ</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chất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lượng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cuộc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sống</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27" name="TextBox 32">
            <a:extLst>
              <a:ext uri="{FF2B5EF4-FFF2-40B4-BE49-F238E27FC236}">
                <a16:creationId xmlns:a16="http://schemas.microsoft.com/office/drawing/2014/main" id="{794F3009-1C62-AAD3-62EC-8394E37B0775}"/>
              </a:ext>
            </a:extLst>
          </p:cNvPr>
          <p:cNvSpPr txBox="1"/>
          <p:nvPr/>
        </p:nvSpPr>
        <p:spPr>
          <a:xfrm>
            <a:off x="7010400" y="6834649"/>
            <a:ext cx="8688814" cy="346249"/>
          </a:xfrm>
          <a:prstGeom prst="rect">
            <a:avLst/>
          </a:prstGeom>
        </p:spPr>
        <p:txBody>
          <a:bodyPr wrap="square" lIns="0" tIns="0" rIns="0" bIns="0" rtlCol="0" anchor="t">
            <a:spAutoFit/>
          </a:bodyPr>
          <a:lstStyle/>
          <a:p>
            <a:pPr algn="l">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Tăng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tính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chủ</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trong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chăm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sóc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sức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khoẻ</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nhân</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pic>
        <p:nvPicPr>
          <p:cNvPr id="29" name="Graphic 28" descr="Doctor">
            <a:extLst>
              <a:ext uri="{FF2B5EF4-FFF2-40B4-BE49-F238E27FC236}">
                <a16:creationId xmlns:a16="http://schemas.microsoft.com/office/drawing/2014/main" id="{6D07499D-1544-186F-7F88-A571A241E2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7520" y="4519104"/>
            <a:ext cx="640080" cy="640080"/>
          </a:xfrm>
          <a:prstGeom prst="rect">
            <a:avLst/>
          </a:prstGeom>
        </p:spPr>
      </p:pic>
      <p:sp>
        <p:nvSpPr>
          <p:cNvPr id="2" name="Rectangle 1">
            <a:extLst>
              <a:ext uri="{FF2B5EF4-FFF2-40B4-BE49-F238E27FC236}">
                <a16:creationId xmlns:a16="http://schemas.microsoft.com/office/drawing/2014/main" id="{97D8B122-7C03-B26B-3014-2B5C3E1D333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14"/>
                    </p:tgtEl>
                  </p:cond>
                </p:stCondLst>
                <p:endSync evt="end" delay="0">
                  <p:rtn val="all"/>
                </p:endSync>
                <p:childTnLst>
                  <p:par>
                    <p:cTn id="34" fill="hold">
                      <p:stCondLst>
                        <p:cond delay="0"/>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4"/>
                  </p:tgtEl>
                </p:cond>
              </p:nextCondLst>
            </p:seq>
            <p:seq concurrent="1" nextAc="seek">
              <p:cTn id="40" restart="whenNotActive" fill="hold" evtFilter="cancelBubble" nodeType="interactiveSeq">
                <p:stCondLst>
                  <p:cond evt="onClick" delay="0">
                    <p:tgtEl>
                      <p:spTgt spid="16"/>
                    </p:tgtEl>
                  </p:cond>
                </p:stCondLst>
                <p:endSync evt="end" delay="0">
                  <p:rtn val="all"/>
                </p:endSync>
                <p:childTnLst>
                  <p:par>
                    <p:cTn id="41" fill="hold">
                      <p:stCondLst>
                        <p:cond delay="0"/>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0-#ppt_w/2"/>
                                          </p:val>
                                        </p:tav>
                                        <p:tav tm="100000">
                                          <p:val>
                                            <p:strVal val="#ppt_x"/>
                                          </p:val>
                                        </p:tav>
                                      </p:tavLst>
                                    </p:anim>
                                    <p:anim calcmode="lin" valueType="num">
                                      <p:cBhvr additive="base">
                                        <p:cTn id="4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16"/>
                  </p:tgtEl>
                </p:cond>
              </p:nextCondLst>
            </p:seq>
            <p:seq concurrent="1" nextAc="seek">
              <p:cTn id="47" restart="whenNotActive" fill="hold" evtFilter="cancelBubble" nodeType="interactiveSeq">
                <p:stCondLst>
                  <p:cond evt="onClick" delay="0">
                    <p:tgtEl>
                      <p:spTgt spid="29"/>
                    </p:tgtEl>
                  </p:cond>
                </p:stCondLst>
                <p:endSync evt="end" delay="0">
                  <p:rtn val="all"/>
                </p:endSync>
                <p:childTnLst>
                  <p:par>
                    <p:cTn id="48" fill="hold">
                      <p:stCondLst>
                        <p:cond delay="0"/>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1+#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29"/>
                  </p:tgtEl>
                </p:cond>
              </p:nextCondLst>
            </p:seq>
            <p:seq concurrent="1" nextAc="seek">
              <p:cTn id="54" restart="whenNotActive" fill="hold" evtFilter="cancelBubble" nodeType="interactiveSeq">
                <p:stCondLst>
                  <p:cond evt="onClick" delay="0">
                    <p:tgtEl>
                      <p:spTgt spid="22"/>
                    </p:tgtEl>
                  </p:cond>
                </p:stCondLst>
                <p:endSync evt="end" delay="0">
                  <p:rtn val="all"/>
                </p:endSync>
                <p:childTnLst>
                  <p:par>
                    <p:cTn id="55" fill="hold">
                      <p:stCondLst>
                        <p:cond delay="0"/>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1+#ppt_w/2"/>
                                          </p:val>
                                        </p:tav>
                                        <p:tav tm="100000">
                                          <p:val>
                                            <p:strVal val="#ppt_x"/>
                                          </p:val>
                                        </p:tav>
                                      </p:tavLst>
                                    </p:anim>
                                    <p:anim calcmode="lin" valueType="num">
                                      <p:cBhvr additive="base">
                                        <p:cTn id="6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22"/>
                  </p:tgtEl>
                </p:cond>
              </p:nextCondLst>
            </p:seq>
            <p:seq concurrent="1" nextAc="seek">
              <p:cTn id="61" restart="whenNotActive" fill="hold" evtFilter="cancelBubble" nodeType="interactiveSeq">
                <p:stCondLst>
                  <p:cond evt="onClick" delay="0">
                    <p:tgtEl>
                      <p:spTgt spid="18"/>
                    </p:tgtEl>
                  </p:cond>
                </p:stCondLst>
                <p:endSync evt="end" delay="0">
                  <p:rtn val="all"/>
                </p:endSync>
                <p:childTnLst>
                  <p:par>
                    <p:cTn id="62" fill="hold">
                      <p:stCondLst>
                        <p:cond delay="0"/>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ppt_x"/>
                                          </p:val>
                                        </p:tav>
                                        <p:tav tm="100000">
                                          <p:val>
                                            <p:strVal val="#ppt_x"/>
                                          </p:val>
                                        </p:tav>
                                      </p:tavLst>
                                    </p:anim>
                                    <p:anim calcmode="lin" valueType="num">
                                      <p:cBhvr additive="base">
                                        <p:cTn id="6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8"/>
                  </p:tgtEl>
                </p:cond>
              </p:nextCondLst>
            </p:seq>
          </p:childTnLst>
        </p:cTn>
      </p:par>
    </p:tnLst>
    <p:bldLst>
      <p:bldP spid="23" grpId="0" build="allAtOnce"/>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3127342" y="2171700"/>
            <a:ext cx="3969987" cy="7855302"/>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gradFill rotWithShape="1">
              <a:gsLst>
                <a:gs pos="0">
                  <a:srgbClr val="050D18">
                    <a:alpha val="100000"/>
                  </a:srgbClr>
                </a:gs>
                <a:gs pos="100000">
                  <a:srgbClr val="380935">
                    <a:alpha val="100000"/>
                  </a:srgbClr>
                </a:gs>
              </a:gsLst>
              <a:lin ang="0"/>
            </a:gra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0207" r="-85050"/>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27" name="TextBox 27"/>
          <p:cNvSpPr txBox="1"/>
          <p:nvPr/>
        </p:nvSpPr>
        <p:spPr>
          <a:xfrm>
            <a:off x="1466773" y="9030085"/>
            <a:ext cx="1323748" cy="394852"/>
          </a:xfrm>
          <a:prstGeom prst="rect">
            <a:avLst/>
          </a:prstGeom>
        </p:spPr>
        <p:txBody>
          <a:bodyPr lIns="0" tIns="0" rIns="0" bIns="0" rtlCol="0" anchor="t">
            <a:spAutoFit/>
          </a:bodyPr>
          <a:lstStyle/>
          <a:p>
            <a:pPr marL="0" marR="0" lvl="0" indent="0" algn="l" defTabSz="914400" rtl="0" eaLnBrk="1" fontAlgn="auto" latinLnBrk="0" hangingPunct="1">
              <a:lnSpc>
                <a:spcPts val="1633"/>
              </a:lnSpc>
              <a:spcBef>
                <a:spcPts val="0"/>
              </a:spcBef>
              <a:spcAft>
                <a:spcPts val="0"/>
              </a:spcAft>
              <a:buClrTx/>
              <a:buSzTx/>
              <a:buFontTx/>
              <a:buNone/>
              <a:tabLst/>
              <a:defRPr/>
            </a:pPr>
            <a:r>
              <a:rPr kumimoji="0" lang="en-US" sz="1166" b="0" i="0" u="none" strike="noStrike" kern="1200" cap="none" spc="628" normalizeH="0" baseline="0" noProof="0" dirty="0">
                <a:ln>
                  <a:noFill/>
                </a:ln>
                <a:solidFill>
                  <a:srgbClr val="FFFFFF"/>
                </a:solidFill>
                <a:effectLst/>
                <a:uLnTx/>
                <a:uFillTx/>
                <a:latin typeface="Raleway"/>
                <a:ea typeface="Raleway"/>
                <a:cs typeface="Raleway"/>
                <a:sym typeface="Raleway"/>
              </a:rPr>
              <a:t>PAGE</a:t>
            </a:r>
          </a:p>
          <a:p>
            <a:pPr marL="0" marR="0" lvl="0" indent="0" algn="l" defTabSz="914400" rtl="0" eaLnBrk="1" fontAlgn="auto" latinLnBrk="0" hangingPunct="1">
              <a:lnSpc>
                <a:spcPts val="1633"/>
              </a:lnSpc>
              <a:spcBef>
                <a:spcPct val="0"/>
              </a:spcBef>
              <a:spcAft>
                <a:spcPts val="0"/>
              </a:spcAft>
              <a:buClrTx/>
              <a:buSzTx/>
              <a:buFontTx/>
              <a:buNone/>
              <a:tabLst/>
              <a:defRPr/>
            </a:pPr>
            <a:r>
              <a:rPr kumimoji="0" lang="en-US" sz="1166" b="0" i="0" u="none" strike="noStrike" kern="1200" cap="none" spc="628" normalizeH="0" baseline="0" noProof="0" dirty="0">
                <a:ln>
                  <a:noFill/>
                </a:ln>
                <a:solidFill>
                  <a:srgbClr val="FFFFFF"/>
                </a:solidFill>
                <a:effectLst/>
                <a:uLnTx/>
                <a:uFillTx/>
                <a:latin typeface="Raleway"/>
                <a:ea typeface="Raleway"/>
                <a:cs typeface="Raleway"/>
                <a:sym typeface="Raleway"/>
              </a:rPr>
              <a:t>06/15</a:t>
            </a:r>
          </a:p>
        </p:txBody>
      </p:sp>
      <p:sp>
        <p:nvSpPr>
          <p:cNvPr id="28" name="TextBox 28"/>
          <p:cNvSpPr txBox="1"/>
          <p:nvPr/>
        </p:nvSpPr>
        <p:spPr>
          <a:xfrm>
            <a:off x="1027258" y="488999"/>
            <a:ext cx="6108171" cy="1115690"/>
          </a:xfrm>
          <a:prstGeom prst="rect">
            <a:avLst/>
          </a:prstGeom>
        </p:spPr>
        <p:txBody>
          <a:bodyPr lIns="0" tIns="0" rIns="0" bIns="0" rtlCol="0" anchor="t">
            <a:spAutoFit/>
          </a:bodyPr>
          <a:lstStyle/>
          <a:p>
            <a:pPr marL="0" marR="0" lvl="0" indent="0" algn="l" defTabSz="914400" rtl="0" eaLnBrk="1" fontAlgn="auto" latinLnBrk="0" hangingPunct="1">
              <a:lnSpc>
                <a:spcPts val="8688"/>
              </a:lnSpc>
              <a:spcBef>
                <a:spcPts val="0"/>
              </a:spcBef>
              <a:spcAft>
                <a:spcPts val="0"/>
              </a:spcAft>
              <a:buClrTx/>
              <a:buSzTx/>
              <a:buFontTx/>
              <a:buNone/>
              <a:tabLst/>
              <a:defRPr/>
            </a:pPr>
            <a:r>
              <a:rPr kumimoji="0" lang="en-US" sz="7971" b="0" i="0" u="none" strike="noStrike" kern="1200" cap="none" spc="0" normalizeH="0" baseline="0" noProof="0" dirty="0">
                <a:ln>
                  <a:noFill/>
                </a:ln>
                <a:solidFill>
                  <a:srgbClr val="FFFFFF"/>
                </a:solidFill>
                <a:effectLst/>
                <a:uLnTx/>
                <a:uFillTx/>
                <a:latin typeface="Anton"/>
                <a:ea typeface="Anton"/>
                <a:cs typeface="Anton"/>
                <a:sym typeface="Anton"/>
              </a:rPr>
              <a:t>C</a:t>
            </a:r>
            <a:r>
              <a:rPr lang="en-US" sz="7971" dirty="0">
                <a:solidFill>
                  <a:srgbClr val="FFFFFF"/>
                </a:solidFill>
                <a:latin typeface="Anton"/>
                <a:ea typeface="Anton"/>
                <a:cs typeface="Anton"/>
                <a:sym typeface="Anton"/>
              </a:rPr>
              <a:t>ơ </a:t>
            </a:r>
            <a:r>
              <a:rPr lang="en-US" sz="7971" dirty="0" err="1">
                <a:solidFill>
                  <a:srgbClr val="FFFFFF"/>
                </a:solidFill>
                <a:latin typeface="Anton"/>
                <a:ea typeface="Anton"/>
                <a:cs typeface="Anton"/>
                <a:sym typeface="Anton"/>
              </a:rPr>
              <a:t>sở</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lý</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thuyết</a:t>
            </a:r>
            <a:endParaRPr kumimoji="0" lang="en-US" sz="7971" b="0" i="0" u="none" strike="noStrike" kern="1200" cap="none" spc="0" normalizeH="0" baseline="0" noProof="0" dirty="0">
              <a:ln>
                <a:noFill/>
              </a:ln>
              <a:solidFill>
                <a:srgbClr val="FFFFFF"/>
              </a:solidFill>
              <a:effectLst/>
              <a:uLnTx/>
              <a:uFillTx/>
              <a:latin typeface="Anton"/>
              <a:ea typeface="Anton"/>
              <a:cs typeface="Anton"/>
              <a:sym typeface="Anton"/>
            </a:endParaRPr>
          </a:p>
        </p:txBody>
      </p:sp>
      <p:grpSp>
        <p:nvGrpSpPr>
          <p:cNvPr id="46" name="Group 45">
            <a:extLst>
              <a:ext uri="{FF2B5EF4-FFF2-40B4-BE49-F238E27FC236}">
                <a16:creationId xmlns:a16="http://schemas.microsoft.com/office/drawing/2014/main" id="{0C6F416F-7044-E6DA-0F00-E02897A12290}"/>
              </a:ext>
            </a:extLst>
          </p:cNvPr>
          <p:cNvGrpSpPr/>
          <p:nvPr/>
        </p:nvGrpSpPr>
        <p:grpSpPr>
          <a:xfrm>
            <a:off x="8637726" y="2388563"/>
            <a:ext cx="2500442" cy="1919524"/>
            <a:chOff x="8637726" y="2388563"/>
            <a:chExt cx="2500442" cy="1919524"/>
          </a:xfrm>
        </p:grpSpPr>
        <p:grpSp>
          <p:nvGrpSpPr>
            <p:cNvPr id="14" name="Group 14"/>
            <p:cNvGrpSpPr/>
            <p:nvPr/>
          </p:nvGrpSpPr>
          <p:grpSpPr>
            <a:xfrm>
              <a:off x="8778548" y="2529385"/>
              <a:ext cx="2359620" cy="1778702"/>
              <a:chOff x="0" y="0"/>
              <a:chExt cx="621464" cy="468465"/>
            </a:xfrm>
          </p:grpSpPr>
          <p:sp>
            <p:nvSpPr>
              <p:cNvPr id="15" name="Freeform 15"/>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sp>
          <p:sp>
            <p:nvSpPr>
              <p:cNvPr id="16" name="TextBox 16"/>
              <p:cNvSpPr txBox="1"/>
              <p:nvPr/>
            </p:nvSpPr>
            <p:spPr>
              <a:xfrm>
                <a:off x="0" y="-38100"/>
                <a:ext cx="621464" cy="50656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3" name="Group 23"/>
            <p:cNvGrpSpPr/>
            <p:nvPr/>
          </p:nvGrpSpPr>
          <p:grpSpPr>
            <a:xfrm>
              <a:off x="8637726" y="2388563"/>
              <a:ext cx="281644" cy="28164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29"/>
            <p:cNvSpPr txBox="1"/>
            <p:nvPr/>
          </p:nvSpPr>
          <p:spPr>
            <a:xfrm>
              <a:off x="9217358" y="3346405"/>
              <a:ext cx="1481999" cy="370101"/>
            </a:xfrm>
            <a:prstGeom prst="rect">
              <a:avLst/>
            </a:prstGeom>
          </p:spPr>
          <p:txBody>
            <a:bodyPr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1.</a:t>
              </a:r>
            </a:p>
          </p:txBody>
        </p:sp>
      </p:grpSp>
      <p:sp>
        <p:nvSpPr>
          <p:cNvPr id="30" name="TextBox 30"/>
          <p:cNvSpPr txBox="1"/>
          <p:nvPr/>
        </p:nvSpPr>
        <p:spPr>
          <a:xfrm>
            <a:off x="11599437" y="2982258"/>
            <a:ext cx="5659863" cy="984885"/>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Là</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một</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nhánh</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nâng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cao</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của</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học</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máy</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(Machine Learning)</a:t>
            </a:r>
          </a:p>
        </p:txBody>
      </p:sp>
      <p:sp>
        <p:nvSpPr>
          <p:cNvPr id="32" name="TextBox 32"/>
          <p:cNvSpPr txBox="1"/>
          <p:nvPr/>
        </p:nvSpPr>
        <p:spPr>
          <a:xfrm>
            <a:off x="11576977" y="4772221"/>
            <a:ext cx="5812263" cy="984885"/>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Dựa</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trên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mạng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neuron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nhân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tạo</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nhiều</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lớp</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(Deep Neural Networks) </a:t>
            </a:r>
          </a:p>
        </p:txBody>
      </p:sp>
      <p:sp>
        <p:nvSpPr>
          <p:cNvPr id="41" name="TextBox 28">
            <a:extLst>
              <a:ext uri="{FF2B5EF4-FFF2-40B4-BE49-F238E27FC236}">
                <a16:creationId xmlns:a16="http://schemas.microsoft.com/office/drawing/2014/main" id="{D5AA3A9E-82B4-D85C-F09B-F664F6BE19DC}"/>
              </a:ext>
            </a:extLst>
          </p:cNvPr>
          <p:cNvSpPr txBox="1"/>
          <p:nvPr/>
        </p:nvSpPr>
        <p:spPr>
          <a:xfrm>
            <a:off x="9753600" y="514111"/>
            <a:ext cx="6108171" cy="1115690"/>
          </a:xfrm>
          <a:prstGeom prst="rect">
            <a:avLst/>
          </a:prstGeom>
        </p:spPr>
        <p:txBody>
          <a:bodyPr lIns="0" tIns="0" rIns="0" bIns="0" rtlCol="0" anchor="t">
            <a:spAutoFit/>
          </a:bodyPr>
          <a:lstStyle/>
          <a:p>
            <a:pPr marL="0" marR="0" lvl="0" indent="0" algn="l" defTabSz="914400" rtl="0" eaLnBrk="1" fontAlgn="auto" latinLnBrk="0" hangingPunct="1">
              <a:lnSpc>
                <a:spcPts val="8688"/>
              </a:lnSpc>
              <a:spcBef>
                <a:spcPts val="0"/>
              </a:spcBef>
              <a:spcAft>
                <a:spcPts val="0"/>
              </a:spcAft>
              <a:buClrTx/>
              <a:buSzTx/>
              <a:buFontTx/>
              <a:buNone/>
              <a:tabLst/>
              <a:defRPr/>
            </a:pPr>
            <a:r>
              <a:rPr kumimoji="0" lang="en-US" sz="7971" b="0" i="0" u="none" strike="noStrike" kern="1200" cap="none" spc="0" normalizeH="0" baseline="0" noProof="0" dirty="0">
                <a:ln>
                  <a:noFill/>
                </a:ln>
                <a:solidFill>
                  <a:srgbClr val="FFFFFF"/>
                </a:solidFill>
                <a:effectLst/>
                <a:uLnTx/>
                <a:uFillTx/>
                <a:latin typeface="Anton"/>
                <a:ea typeface="Anton"/>
                <a:cs typeface="Anton"/>
                <a:sym typeface="Anton"/>
              </a:rPr>
              <a:t>Deep Learning</a:t>
            </a:r>
          </a:p>
        </p:txBody>
      </p:sp>
      <p:grpSp>
        <p:nvGrpSpPr>
          <p:cNvPr id="47" name="Group 46">
            <a:extLst>
              <a:ext uri="{FF2B5EF4-FFF2-40B4-BE49-F238E27FC236}">
                <a16:creationId xmlns:a16="http://schemas.microsoft.com/office/drawing/2014/main" id="{7F483425-CB70-F859-AF94-C98159C55F3A}"/>
              </a:ext>
            </a:extLst>
          </p:cNvPr>
          <p:cNvGrpSpPr/>
          <p:nvPr/>
        </p:nvGrpSpPr>
        <p:grpSpPr>
          <a:xfrm>
            <a:off x="8637726" y="4420706"/>
            <a:ext cx="2500442" cy="1851168"/>
            <a:chOff x="8637726" y="4420706"/>
            <a:chExt cx="2500442" cy="1851168"/>
          </a:xfrm>
        </p:grpSpPr>
        <p:grpSp>
          <p:nvGrpSpPr>
            <p:cNvPr id="17" name="Group 17"/>
            <p:cNvGrpSpPr/>
            <p:nvPr/>
          </p:nvGrpSpPr>
          <p:grpSpPr>
            <a:xfrm>
              <a:off x="8778548" y="4493172"/>
              <a:ext cx="2359620" cy="1778702"/>
              <a:chOff x="0" y="0"/>
              <a:chExt cx="621464" cy="468465"/>
            </a:xfrm>
          </p:grpSpPr>
          <p:sp>
            <p:nvSpPr>
              <p:cNvPr id="18" name="Freeform 18"/>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sp>
          <p:sp>
            <p:nvSpPr>
              <p:cNvPr id="19" name="TextBox 19"/>
              <p:cNvSpPr txBox="1"/>
              <p:nvPr/>
            </p:nvSpPr>
            <p:spPr>
              <a:xfrm>
                <a:off x="0" y="-38100"/>
                <a:ext cx="621464" cy="50656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5" name="Group 35"/>
            <p:cNvGrpSpPr/>
            <p:nvPr/>
          </p:nvGrpSpPr>
          <p:grpSpPr>
            <a:xfrm>
              <a:off x="8637726" y="4420706"/>
              <a:ext cx="281644" cy="28164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2" name="TextBox 29">
              <a:extLst>
                <a:ext uri="{FF2B5EF4-FFF2-40B4-BE49-F238E27FC236}">
                  <a16:creationId xmlns:a16="http://schemas.microsoft.com/office/drawing/2014/main" id="{D40E6011-72E7-CD21-F89F-F716CFD05D56}"/>
                </a:ext>
              </a:extLst>
            </p:cNvPr>
            <p:cNvSpPr txBox="1"/>
            <p:nvPr/>
          </p:nvSpPr>
          <p:spPr>
            <a:xfrm>
              <a:off x="9217357" y="5197472"/>
              <a:ext cx="1481999" cy="370101"/>
            </a:xfrm>
            <a:prstGeom prst="rect">
              <a:avLst/>
            </a:prstGeom>
          </p:spPr>
          <p:txBody>
            <a:bodyPr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lang="en-US" sz="3600" b="1" dirty="0">
                  <a:solidFill>
                    <a:srgbClr val="FFFFFF"/>
                  </a:solidFill>
                  <a:latin typeface="Raleway Bold"/>
                  <a:ea typeface="Raleway Bold"/>
                  <a:cs typeface="Raleway Bold"/>
                  <a:sym typeface="Raleway Bold"/>
                </a:rPr>
                <a:t>2</a:t>
              </a:r>
              <a:r>
                <a:rPr kumimoji="0" lang="en-US" sz="36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a:t>
              </a:r>
            </a:p>
          </p:txBody>
        </p:sp>
      </p:grpSp>
      <p:grpSp>
        <p:nvGrpSpPr>
          <p:cNvPr id="48" name="Group 47">
            <a:extLst>
              <a:ext uri="{FF2B5EF4-FFF2-40B4-BE49-F238E27FC236}">
                <a16:creationId xmlns:a16="http://schemas.microsoft.com/office/drawing/2014/main" id="{EB8CE617-C505-0208-102C-97560C0E5DF8}"/>
              </a:ext>
            </a:extLst>
          </p:cNvPr>
          <p:cNvGrpSpPr/>
          <p:nvPr/>
        </p:nvGrpSpPr>
        <p:grpSpPr>
          <a:xfrm>
            <a:off x="8637726" y="6407901"/>
            <a:ext cx="2500442" cy="1823650"/>
            <a:chOff x="8637726" y="6407901"/>
            <a:chExt cx="2500442" cy="1823650"/>
          </a:xfrm>
        </p:grpSpPr>
        <p:grpSp>
          <p:nvGrpSpPr>
            <p:cNvPr id="20" name="Group 20"/>
            <p:cNvGrpSpPr/>
            <p:nvPr/>
          </p:nvGrpSpPr>
          <p:grpSpPr>
            <a:xfrm>
              <a:off x="8778548" y="6452849"/>
              <a:ext cx="2359620" cy="1778702"/>
              <a:chOff x="0" y="0"/>
              <a:chExt cx="621464" cy="468465"/>
            </a:xfrm>
          </p:grpSpPr>
          <p:sp>
            <p:nvSpPr>
              <p:cNvPr id="21" name="Freeform 21"/>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sp>
          <p:sp>
            <p:nvSpPr>
              <p:cNvPr id="22" name="TextBox 22"/>
              <p:cNvSpPr txBox="1"/>
              <p:nvPr/>
            </p:nvSpPr>
            <p:spPr>
              <a:xfrm>
                <a:off x="0" y="-38100"/>
                <a:ext cx="621464" cy="50656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8" name="Group 38"/>
            <p:cNvGrpSpPr/>
            <p:nvPr/>
          </p:nvGrpSpPr>
          <p:grpSpPr>
            <a:xfrm>
              <a:off x="8637726" y="6407901"/>
              <a:ext cx="281644" cy="28164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TextBox 29">
              <a:extLst>
                <a:ext uri="{FF2B5EF4-FFF2-40B4-BE49-F238E27FC236}">
                  <a16:creationId xmlns:a16="http://schemas.microsoft.com/office/drawing/2014/main" id="{DEA410AA-8236-FA68-597E-FB0AC3F4800C}"/>
                </a:ext>
              </a:extLst>
            </p:cNvPr>
            <p:cNvSpPr txBox="1"/>
            <p:nvPr/>
          </p:nvSpPr>
          <p:spPr>
            <a:xfrm>
              <a:off x="9217357" y="7157149"/>
              <a:ext cx="1481999" cy="370101"/>
            </a:xfrm>
            <a:prstGeom prst="rect">
              <a:avLst/>
            </a:prstGeom>
          </p:spPr>
          <p:txBody>
            <a:bodyPr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3.</a:t>
              </a:r>
            </a:p>
          </p:txBody>
        </p:sp>
      </p:grpSp>
      <p:sp>
        <p:nvSpPr>
          <p:cNvPr id="44" name="TextBox 32">
            <a:extLst>
              <a:ext uri="{FF2B5EF4-FFF2-40B4-BE49-F238E27FC236}">
                <a16:creationId xmlns:a16="http://schemas.microsoft.com/office/drawing/2014/main" id="{0787E5DF-CA5A-164F-60C7-F8FE15C82612}"/>
              </a:ext>
            </a:extLst>
          </p:cNvPr>
          <p:cNvSpPr txBox="1"/>
          <p:nvPr/>
        </p:nvSpPr>
        <p:spPr>
          <a:xfrm>
            <a:off x="11637537" y="6512029"/>
            <a:ext cx="5812263" cy="1477328"/>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Tự</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học</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đặc</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trưng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xử</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lý</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tốt</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dữ</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liệu</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lớn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và</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phức</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tạp</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như</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hình</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ảnh</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âm</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thanh</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văn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bản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p:cTn id="11" dur="1000" fill="hold"/>
                                        <p:tgtEl>
                                          <p:spTgt spid="41"/>
                                        </p:tgtEl>
                                        <p:attrNameLst>
                                          <p:attrName>ppt_w</p:attrName>
                                        </p:attrNameLst>
                                      </p:cBhvr>
                                      <p:tavLst>
                                        <p:tav tm="0">
                                          <p:val>
                                            <p:fltVal val="0"/>
                                          </p:val>
                                        </p:tav>
                                        <p:tav tm="100000">
                                          <p:val>
                                            <p:strVal val="#ppt_w"/>
                                          </p:val>
                                        </p:tav>
                                      </p:tavLst>
                                    </p:anim>
                                    <p:anim calcmode="lin" valueType="num">
                                      <p:cBhvr>
                                        <p:cTn id="12" dur="1000" fill="hold"/>
                                        <p:tgtEl>
                                          <p:spTgt spid="41"/>
                                        </p:tgtEl>
                                        <p:attrNameLst>
                                          <p:attrName>ppt_h</p:attrName>
                                        </p:attrNameLst>
                                      </p:cBhvr>
                                      <p:tavLst>
                                        <p:tav tm="0">
                                          <p:val>
                                            <p:fltVal val="0"/>
                                          </p:val>
                                        </p:tav>
                                        <p:tav tm="100000">
                                          <p:val>
                                            <p:strVal val="#ppt_h"/>
                                          </p:val>
                                        </p:tav>
                                      </p:tavLst>
                                    </p:anim>
                                    <p:anim calcmode="lin" valueType="num">
                                      <p:cBhvr>
                                        <p:cTn id="13" dur="1000" fill="hold"/>
                                        <p:tgtEl>
                                          <p:spTgt spid="41"/>
                                        </p:tgtEl>
                                        <p:attrNameLst>
                                          <p:attrName>style.rotation</p:attrName>
                                        </p:attrNameLst>
                                      </p:cBhvr>
                                      <p:tavLst>
                                        <p:tav tm="0">
                                          <p:val>
                                            <p:fltVal val="90"/>
                                          </p:val>
                                        </p:tav>
                                        <p:tav tm="100000">
                                          <p:val>
                                            <p:fltVal val="0"/>
                                          </p:val>
                                        </p:tav>
                                      </p:tavLst>
                                    </p:anim>
                                    <p:animEffect transition="in" filter="fade">
                                      <p:cBhvr>
                                        <p:cTn id="14" dur="1000"/>
                                        <p:tgtEl>
                                          <p:spTgt spid="41"/>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47"/>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nodeType="afterEffect">
                                  <p:stCondLst>
                                    <p:cond delay="500"/>
                                  </p:stCondLst>
                                  <p:childTnLst>
                                    <p:set>
                                      <p:cBhvr>
                                        <p:cTn id="2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46"/>
                    </p:tgtEl>
                  </p:cond>
                </p:stCondLst>
                <p:endSync evt="end" delay="0">
                  <p:rtn val="all"/>
                </p:endSync>
                <p:childTnLst>
                  <p:par>
                    <p:cTn id="25" fill="hold">
                      <p:stCondLst>
                        <p:cond delay="0"/>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1+#ppt_w/2"/>
                                          </p:val>
                                        </p:tav>
                                        <p:tav tm="100000">
                                          <p:val>
                                            <p:strVal val="#ppt_x"/>
                                          </p:val>
                                        </p:tav>
                                      </p:tavLst>
                                    </p:anim>
                                    <p:anim calcmode="lin" valueType="num">
                                      <p:cBhvr additive="base">
                                        <p:cTn id="30"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46"/>
                  </p:tgtEl>
                </p:cond>
              </p:nextCondLst>
            </p:seq>
            <p:seq concurrent="1" nextAc="seek">
              <p:cTn id="31" restart="whenNotActive" fill="hold" evtFilter="cancelBubble" nodeType="interactiveSeq">
                <p:stCondLst>
                  <p:cond evt="onClick" delay="0">
                    <p:tgtEl>
                      <p:spTgt spid="47"/>
                    </p:tgtEl>
                  </p:cond>
                </p:stCondLst>
                <p:endSync evt="end" delay="0">
                  <p:rtn val="all"/>
                </p:endSync>
                <p:childTnLst>
                  <p:par>
                    <p:cTn id="32" fill="hold">
                      <p:stCondLst>
                        <p:cond delay="0"/>
                      </p:stCondLst>
                      <p:childTnLst>
                        <p:par>
                          <p:cTn id="33" fill="hold">
                            <p:stCondLst>
                              <p:cond delay="0"/>
                            </p:stCondLst>
                            <p:childTnLst>
                              <p:par>
                                <p:cTn id="34" presetID="2" presetClass="entr" presetSubtype="6"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fill="hold"/>
                                        <p:tgtEl>
                                          <p:spTgt spid="32"/>
                                        </p:tgtEl>
                                        <p:attrNameLst>
                                          <p:attrName>ppt_x</p:attrName>
                                        </p:attrNameLst>
                                      </p:cBhvr>
                                      <p:tavLst>
                                        <p:tav tm="0">
                                          <p:val>
                                            <p:strVal val="1+#ppt_w/2"/>
                                          </p:val>
                                        </p:tav>
                                        <p:tav tm="100000">
                                          <p:val>
                                            <p:strVal val="#ppt_x"/>
                                          </p:val>
                                        </p:tav>
                                      </p:tavLst>
                                    </p:anim>
                                    <p:anim calcmode="lin" valueType="num">
                                      <p:cBhvr additive="base">
                                        <p:cTn id="3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47"/>
                  </p:tgtEl>
                </p:cond>
              </p:nextCondLst>
            </p:seq>
            <p:seq concurrent="1" nextAc="seek">
              <p:cTn id="38" restart="whenNotActive" fill="hold" evtFilter="cancelBubble" nodeType="interactiveSeq">
                <p:stCondLst>
                  <p:cond evt="onClick" delay="0">
                    <p:tgtEl>
                      <p:spTgt spid="48"/>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childTnLst>
              </p:cTn>
              <p:nextCondLst>
                <p:cond evt="onClick" delay="0">
                  <p:tgtEl>
                    <p:spTgt spid="48"/>
                  </p:tgtEl>
                </p:cond>
              </p:nextCondLst>
            </p:seq>
          </p:childTnLst>
        </p:cTn>
      </p:par>
    </p:tnLst>
    <p:bldLst>
      <p:bldP spid="30" grpId="0"/>
      <p:bldP spid="32" grpId="0"/>
      <p:bldP spid="41"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959659">
            <a:off x="10685495" y="4880284"/>
            <a:ext cx="5177018" cy="4660282"/>
          </a:xfrm>
          <a:custGeom>
            <a:avLst/>
            <a:gdLst/>
            <a:ahLst/>
            <a:cxnLst/>
            <a:rect l="l" t="t" r="r" b="b"/>
            <a:pathLst>
              <a:path w="5177018" h="4660282">
                <a:moveTo>
                  <a:pt x="0" y="0"/>
                </a:moveTo>
                <a:lnTo>
                  <a:pt x="5177018" y="0"/>
                </a:lnTo>
                <a:lnTo>
                  <a:pt x="5177018" y="4660282"/>
                </a:lnTo>
                <a:lnTo>
                  <a:pt x="0" y="4660282"/>
                </a:lnTo>
                <a:lnTo>
                  <a:pt x="0" y="0"/>
                </a:lnTo>
                <a:close/>
              </a:path>
            </a:pathLst>
          </a:custGeom>
          <a:blipFill>
            <a:blip r:embed="rId4"/>
            <a:stretch>
              <a:fillRect/>
            </a:stretch>
          </a:blipFill>
        </p:spPr>
      </p:sp>
      <p:grpSp>
        <p:nvGrpSpPr>
          <p:cNvPr id="5" name="Group 5"/>
          <p:cNvGrpSpPr>
            <a:grpSpLocks noChangeAspect="1"/>
          </p:cNvGrpSpPr>
          <p:nvPr/>
        </p:nvGrpSpPr>
        <p:grpSpPr>
          <a:xfrm>
            <a:off x="8297671" y="2285208"/>
            <a:ext cx="9146584" cy="5246370"/>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gradFill rotWithShape="1">
              <a:gsLst>
                <a:gs pos="0">
                  <a:srgbClr val="050D18">
                    <a:alpha val="100000"/>
                  </a:srgbClr>
                </a:gs>
                <a:gs pos="100000">
                  <a:srgbClr val="380935">
                    <a:alpha val="100000"/>
                  </a:srgbClr>
                </a:gs>
              </a:gsLst>
              <a:lin ang="0"/>
            </a:gradFill>
          </p:spPr>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E2DE"/>
            </a:solidFill>
          </p:spPr>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6C3BE"/>
            </a:solidFill>
          </p:spPr>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E6C3BE"/>
            </a:solidFill>
          </p:spPr>
        </p:sp>
      </p:grpSp>
      <p:sp>
        <p:nvSpPr>
          <p:cNvPr id="12" name="TextBox 12"/>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err="1">
                <a:solidFill>
                  <a:srgbClr val="FFFFFF"/>
                </a:solidFill>
                <a:latin typeface="Raleway"/>
                <a:ea typeface="Raleway"/>
                <a:cs typeface="Raleway"/>
                <a:sym typeface="Raleway"/>
              </a:rPr>
              <a:t>pAGE</a:t>
            </a:r>
            <a:endParaRPr lang="en-US" sz="1166" spc="628" dirty="0">
              <a:solidFill>
                <a:srgbClr val="FFFFFF"/>
              </a:solidFill>
              <a:latin typeface="Raleway"/>
              <a:ea typeface="Raleway"/>
              <a:cs typeface="Raleway"/>
              <a:sym typeface="Raleway"/>
            </a:endParaRPr>
          </a:p>
          <a:p>
            <a:pPr algn="l">
              <a:lnSpc>
                <a:spcPts val="1633"/>
              </a:lnSpc>
              <a:spcBef>
                <a:spcPct val="0"/>
              </a:spcBef>
            </a:pPr>
            <a:r>
              <a:rPr lang="en-US" sz="1166" spc="628" dirty="0">
                <a:solidFill>
                  <a:srgbClr val="FFFFFF"/>
                </a:solidFill>
                <a:latin typeface="Raleway"/>
                <a:ea typeface="Raleway"/>
                <a:cs typeface="Raleway"/>
                <a:sym typeface="Raleway"/>
              </a:rPr>
              <a:t>07/15</a:t>
            </a:r>
          </a:p>
        </p:txBody>
      </p:sp>
      <p:sp>
        <p:nvSpPr>
          <p:cNvPr id="13" name="TextBox 13"/>
          <p:cNvSpPr txBox="1"/>
          <p:nvPr/>
        </p:nvSpPr>
        <p:spPr>
          <a:xfrm>
            <a:off x="478828" y="281993"/>
            <a:ext cx="8650224" cy="4640942"/>
          </a:xfrm>
          <a:prstGeom prst="rect">
            <a:avLst/>
          </a:prstGeom>
        </p:spPr>
        <p:txBody>
          <a:bodyPr wrap="square" lIns="0" tIns="0" rIns="0" bIns="0" rtlCol="0" anchor="t">
            <a:spAutoFit/>
          </a:bodyPr>
          <a:lstStyle/>
          <a:p>
            <a:pPr algn="l">
              <a:lnSpc>
                <a:spcPts val="12239"/>
              </a:lnSpc>
            </a:pPr>
            <a:r>
              <a:rPr lang="en-US" sz="9600" dirty="0">
                <a:solidFill>
                  <a:srgbClr val="FFFFFF"/>
                </a:solidFill>
                <a:latin typeface="Anton"/>
                <a:ea typeface="Anton"/>
                <a:cs typeface="Anton"/>
                <a:sym typeface="Anton"/>
              </a:rPr>
              <a:t>Convolutional Neural Networks (CNN)</a:t>
            </a:r>
          </a:p>
        </p:txBody>
      </p:sp>
      <p:sp>
        <p:nvSpPr>
          <p:cNvPr id="14" name="TextBox 14"/>
          <p:cNvSpPr txBox="1"/>
          <p:nvPr/>
        </p:nvSpPr>
        <p:spPr>
          <a:xfrm>
            <a:off x="1232081" y="3634834"/>
            <a:ext cx="6033007" cy="3447098"/>
          </a:xfrm>
          <a:prstGeom prst="rect">
            <a:avLst/>
          </a:prstGeom>
        </p:spPr>
        <p:txBody>
          <a:bodyPr lIns="0" tIns="0" rIns="0" bIns="0" rtlCol="0" anchor="t">
            <a:spAutoFit/>
          </a:bodyPr>
          <a:lstStyle/>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Mạng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neuron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cơ</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bản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nhất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a:t>
            </a:r>
          </a:p>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Gồm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lớp</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liên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kết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đầy</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đủ</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đầu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vào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ẩn</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đầu</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ra</a:t>
            </a:r>
            <a:endPar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endParaRPr>
          </a:p>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Nền</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tảng</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để</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phát</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triển</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các</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mô</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hình</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hiện</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đại</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hơn</a:t>
            </a:r>
            <a:endPar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endParaRPr>
          </a:p>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Hạn</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chế</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Không</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tối</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ưu</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khi</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xử</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lý</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ảnh</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hoặc</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chuỗi</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dài</a:t>
            </a:r>
            <a:r>
              <a:rPr lang="en-US" sz="3200" dirty="0">
                <a:solidFill>
                  <a:srgbClr val="FFFFFF"/>
                </a:solidFill>
                <a:latin typeface="Times New Roman" panose="02020603050405020304" pitchFamily="18" charset="0"/>
                <a:ea typeface="Raleway"/>
                <a:cs typeface="Times New Roman" panose="02020603050405020304" pitchFamily="18" charset="0"/>
                <a:sym typeface="Wingdings" panose="05000000000000000000" pitchFamily="2" charset="2"/>
              </a:rPr>
              <a:t>. </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15" name="TextBox 13">
            <a:extLst>
              <a:ext uri="{FF2B5EF4-FFF2-40B4-BE49-F238E27FC236}">
                <a16:creationId xmlns:a16="http://schemas.microsoft.com/office/drawing/2014/main" id="{415BBBF6-0E69-7B35-9B9C-4FA888AF2919}"/>
              </a:ext>
            </a:extLst>
          </p:cNvPr>
          <p:cNvSpPr txBox="1"/>
          <p:nvPr/>
        </p:nvSpPr>
        <p:spPr>
          <a:xfrm>
            <a:off x="448384" y="351955"/>
            <a:ext cx="8650224" cy="3060903"/>
          </a:xfrm>
          <a:prstGeom prst="rect">
            <a:avLst/>
          </a:prstGeom>
        </p:spPr>
        <p:txBody>
          <a:bodyPr wrap="square" lIns="0" tIns="0" rIns="0" bIns="0" rtlCol="0" anchor="t">
            <a:spAutoFit/>
          </a:bodyPr>
          <a:lstStyle/>
          <a:p>
            <a:pPr algn="l">
              <a:lnSpc>
                <a:spcPts val="12239"/>
              </a:lnSpc>
            </a:pPr>
            <a:r>
              <a:rPr lang="en-US" sz="9600" dirty="0">
                <a:solidFill>
                  <a:srgbClr val="FFFFFF"/>
                </a:solidFill>
                <a:latin typeface="Anton"/>
                <a:ea typeface="Anton"/>
                <a:cs typeface="Anton"/>
                <a:sym typeface="Anton"/>
              </a:rPr>
              <a:t>Recurrent Neural Networks (RNN)</a:t>
            </a:r>
          </a:p>
        </p:txBody>
      </p:sp>
      <p:sp>
        <p:nvSpPr>
          <p:cNvPr id="16" name="TextBox 13">
            <a:extLst>
              <a:ext uri="{FF2B5EF4-FFF2-40B4-BE49-F238E27FC236}">
                <a16:creationId xmlns:a16="http://schemas.microsoft.com/office/drawing/2014/main" id="{388DF71C-34C0-5CB4-1C88-732FED98822F}"/>
              </a:ext>
            </a:extLst>
          </p:cNvPr>
          <p:cNvSpPr txBox="1"/>
          <p:nvPr/>
        </p:nvSpPr>
        <p:spPr>
          <a:xfrm>
            <a:off x="457200" y="291860"/>
            <a:ext cx="8653336" cy="3060903"/>
          </a:xfrm>
          <a:prstGeom prst="rect">
            <a:avLst/>
          </a:prstGeom>
        </p:spPr>
        <p:txBody>
          <a:bodyPr wrap="square" lIns="0" tIns="0" rIns="0" bIns="0" rtlCol="0" anchor="t">
            <a:spAutoFit/>
          </a:bodyPr>
          <a:lstStyle/>
          <a:p>
            <a:pPr algn="l">
              <a:lnSpc>
                <a:spcPts val="12239"/>
              </a:lnSpc>
            </a:pPr>
            <a:r>
              <a:rPr lang="en-US" sz="9600" dirty="0">
                <a:solidFill>
                  <a:srgbClr val="FFFFFF"/>
                </a:solidFill>
                <a:latin typeface="Anton"/>
                <a:ea typeface="Anton"/>
                <a:cs typeface="Anton"/>
                <a:sym typeface="Anton"/>
              </a:rPr>
              <a:t>Artificial Neural Networks (ANN)</a:t>
            </a:r>
          </a:p>
        </p:txBody>
      </p:sp>
      <p:sp>
        <p:nvSpPr>
          <p:cNvPr id="17" name="TextBox 14">
            <a:extLst>
              <a:ext uri="{FF2B5EF4-FFF2-40B4-BE49-F238E27FC236}">
                <a16:creationId xmlns:a16="http://schemas.microsoft.com/office/drawing/2014/main" id="{B279D40E-D534-6876-759C-447EE305066B}"/>
              </a:ext>
            </a:extLst>
          </p:cNvPr>
          <p:cNvSpPr txBox="1"/>
          <p:nvPr/>
        </p:nvSpPr>
        <p:spPr>
          <a:xfrm>
            <a:off x="832485" y="4922935"/>
            <a:ext cx="6033007" cy="3447098"/>
          </a:xfrm>
          <a:prstGeom prst="rect">
            <a:avLst/>
          </a:prstGeom>
        </p:spPr>
        <p:txBody>
          <a:bodyPr lIns="0" tIns="0" rIns="0" bIns="0" rtlCol="0" anchor="t">
            <a:spAutoFit/>
          </a:bodyPr>
          <a:lstStyle/>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Dành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dữ</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liệu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ảnh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rất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mạnh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trong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trích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xuất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đặc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trưng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không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gian</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Sử</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dụng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lớp</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convolution, pooling, flatten, fully-connected</a:t>
            </a:r>
          </a:p>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xương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sống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của</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hầu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hết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mô</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hình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nhận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diện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ảnh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hiện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nay.</a:t>
            </a:r>
          </a:p>
        </p:txBody>
      </p:sp>
      <p:sp>
        <p:nvSpPr>
          <p:cNvPr id="18" name="TextBox 14">
            <a:extLst>
              <a:ext uri="{FF2B5EF4-FFF2-40B4-BE49-F238E27FC236}">
                <a16:creationId xmlns:a16="http://schemas.microsoft.com/office/drawing/2014/main" id="{A9551CD9-B5BD-3DFA-63FD-9EA15C6E64E0}"/>
              </a:ext>
            </a:extLst>
          </p:cNvPr>
          <p:cNvSpPr txBox="1"/>
          <p:nvPr/>
        </p:nvSpPr>
        <p:spPr>
          <a:xfrm>
            <a:off x="832485" y="3634834"/>
            <a:ext cx="6033007" cy="2954655"/>
          </a:xfrm>
          <a:prstGeom prst="rect">
            <a:avLst/>
          </a:prstGeom>
        </p:spPr>
        <p:txBody>
          <a:bodyPr lIns="0" tIns="0" rIns="0" bIns="0" rtlCol="0" anchor="t">
            <a:spAutoFit/>
          </a:bodyPr>
          <a:lstStyle/>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Phù</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hợp</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với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dữ</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liệu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tuần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tự</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như</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văn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bản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lời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nói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chuỗi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tín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hiệu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a:t>
            </a:r>
          </a:p>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Có</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bộ</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nhớ</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tạm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thời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phép</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sử</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dụng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thông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tin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từ</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quá</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khứ</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a:p>
            <a:pPr marL="457200" indent="-457200" algn="l">
              <a:spcBef>
                <a:spcPct val="0"/>
              </a:spcBef>
              <a:buFont typeface="Wingdings" panose="05000000000000000000" pitchFamily="2" charset="2"/>
              <a:buChar char="§"/>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Ứng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dụng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dịch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máy</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nhận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dạng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giọng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nói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dự</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đoán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chuỗi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a:t>
            </a:r>
          </a:p>
        </p:txBody>
      </p:sp>
      <p:pic>
        <p:nvPicPr>
          <p:cNvPr id="20" name="Picture 19">
            <a:extLst>
              <a:ext uri="{FF2B5EF4-FFF2-40B4-BE49-F238E27FC236}">
                <a16:creationId xmlns:a16="http://schemas.microsoft.com/office/drawing/2014/main" id="{A8D912B7-A910-6F96-4BA7-AF9B6D526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0085" y="2545854"/>
            <a:ext cx="6940296" cy="4291847"/>
          </a:xfrm>
          <a:prstGeom prst="rect">
            <a:avLst/>
          </a:prstGeom>
        </p:spPr>
      </p:pic>
      <p:pic>
        <p:nvPicPr>
          <p:cNvPr id="24" name="Picture 23">
            <a:extLst>
              <a:ext uri="{FF2B5EF4-FFF2-40B4-BE49-F238E27FC236}">
                <a16:creationId xmlns:a16="http://schemas.microsoft.com/office/drawing/2014/main" id="{CF12DDA6-FD98-75D1-9BBA-A7742F8D63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3483" y="2545854"/>
            <a:ext cx="6938888" cy="4396206"/>
          </a:xfrm>
          <a:prstGeom prst="rect">
            <a:avLst/>
          </a:prstGeom>
        </p:spPr>
      </p:pic>
      <p:pic>
        <p:nvPicPr>
          <p:cNvPr id="26" name="Picture 25">
            <a:extLst>
              <a:ext uri="{FF2B5EF4-FFF2-40B4-BE49-F238E27FC236}">
                <a16:creationId xmlns:a16="http://schemas.microsoft.com/office/drawing/2014/main" id="{A0CEFA13-D708-7A00-8451-22664CDC88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0309" y="2544399"/>
            <a:ext cx="6885235" cy="43986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4" presetClass="exit" presetSubtype="10" fill="hold" grpId="1" nodeType="withEffect">
                                  <p:stCondLst>
                                    <p:cond delay="0"/>
                                  </p:stCondLst>
                                  <p:childTnLst>
                                    <p:animEffect transition="out" filter="randombar(horizontal)">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6"/>
                  </p:tgtEl>
                </p:cond>
              </p:nextCondLst>
            </p:seq>
            <p:seq concurrent="1" nextAc="seek">
              <p:cTn id="34" restart="whenNotActive" fill="hold" evtFilter="cancelBubble" nodeType="interactiveSeq">
                <p:stCondLst>
                  <p:cond evt="onClick" delay="0">
                    <p:tgtEl>
                      <p:spTgt spid="13"/>
                    </p:tgtEl>
                  </p:cond>
                </p:stCondLst>
                <p:endSync evt="end" delay="0">
                  <p:rtn val="all"/>
                </p:endSync>
                <p:childTnLst>
                  <p:par>
                    <p:cTn id="35" fill="hold">
                      <p:stCondLst>
                        <p:cond delay="0"/>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4" presetClass="entr" presetSubtype="1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randombar(horizontal)">
                                      <p:cBhvr>
                                        <p:cTn id="41" dur="500"/>
                                        <p:tgtEl>
                                          <p:spTgt spid="17"/>
                                        </p:tgtEl>
                                      </p:cBhvr>
                                    </p:animEffect>
                                  </p:childTnLst>
                                </p:cTn>
                              </p:par>
                              <p:par>
                                <p:cTn id="42" presetID="1"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4" presetClass="exit" presetSubtype="10" fill="hold" grpId="1" nodeType="withEffect">
                                  <p:stCondLst>
                                    <p:cond delay="0"/>
                                  </p:stCondLst>
                                  <p:childTnLst>
                                    <p:animEffect transition="out" filter="randombar(horizontal)">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52" restart="whenNotActive" fill="hold" evtFilter="cancelBubble" nodeType="interactiveSeq">
                <p:stCondLst>
                  <p:cond evt="onClick" delay="0">
                    <p:tgtEl>
                      <p:spTgt spid="15"/>
                    </p:tgtEl>
                  </p:cond>
                </p:stCondLst>
                <p:endSync evt="end" delay="0">
                  <p:rtn val="all"/>
                </p:endSync>
                <p:childTnLst>
                  <p:par>
                    <p:cTn id="53" fill="hold">
                      <p:stCondLst>
                        <p:cond delay="0"/>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3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1000" fill="hold"/>
                                        <p:tgtEl>
                                          <p:spTgt spid="18"/>
                                        </p:tgtEl>
                                        <p:attrNameLst>
                                          <p:attrName>ppt_w</p:attrName>
                                        </p:attrNameLst>
                                      </p:cBhvr>
                                      <p:tavLst>
                                        <p:tav tm="0">
                                          <p:val>
                                            <p:fltVal val="0"/>
                                          </p:val>
                                        </p:tav>
                                        <p:tav tm="100000">
                                          <p:val>
                                            <p:strVal val="#ppt_w"/>
                                          </p:val>
                                        </p:tav>
                                      </p:tavLst>
                                    </p:anim>
                                    <p:anim calcmode="lin" valueType="num">
                                      <p:cBhvr>
                                        <p:cTn id="60" dur="1000" fill="hold"/>
                                        <p:tgtEl>
                                          <p:spTgt spid="18"/>
                                        </p:tgtEl>
                                        <p:attrNameLst>
                                          <p:attrName>ppt_h</p:attrName>
                                        </p:attrNameLst>
                                      </p:cBhvr>
                                      <p:tavLst>
                                        <p:tav tm="0">
                                          <p:val>
                                            <p:fltVal val="0"/>
                                          </p:val>
                                        </p:tav>
                                        <p:tav tm="100000">
                                          <p:val>
                                            <p:strVal val="#ppt_h"/>
                                          </p:val>
                                        </p:tav>
                                      </p:tavLst>
                                    </p:anim>
                                    <p:anim calcmode="lin" valueType="num">
                                      <p:cBhvr>
                                        <p:cTn id="61" dur="1000" fill="hold"/>
                                        <p:tgtEl>
                                          <p:spTgt spid="18"/>
                                        </p:tgtEl>
                                        <p:attrNameLst>
                                          <p:attrName>style.rotation</p:attrName>
                                        </p:attrNameLst>
                                      </p:cBhvr>
                                      <p:tavLst>
                                        <p:tav tm="0">
                                          <p:val>
                                            <p:fltVal val="90"/>
                                          </p:val>
                                        </p:tav>
                                        <p:tav tm="100000">
                                          <p:val>
                                            <p:fltVal val="0"/>
                                          </p:val>
                                        </p:tav>
                                      </p:tavLst>
                                    </p:anim>
                                    <p:animEffect transition="in" filter="fade">
                                      <p:cBhvr>
                                        <p:cTn id="62" dur="10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nextCondLst>
                <p:cond evt="onClick" delay="0">
                  <p:tgtEl>
                    <p:spTgt spid="15"/>
                  </p:tgtEl>
                </p:cond>
              </p:nextCondLst>
            </p:seq>
          </p:childTnLst>
        </p:cTn>
      </p:par>
    </p:tnLst>
    <p:bldLst>
      <p:bldP spid="13" grpId="0"/>
      <p:bldP spid="13" grpId="1"/>
      <p:bldP spid="14" grpId="0"/>
      <p:bldP spid="14" grpId="1"/>
      <p:bldP spid="15" grpId="0"/>
      <p:bldP spid="16" grpId="0"/>
      <p:bldP spid="16" grpId="1"/>
      <p:bldP spid="17" grpId="0"/>
      <p:bldP spid="17" grpId="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66773" y="4608097"/>
            <a:ext cx="5530509" cy="4460088"/>
          </a:xfrm>
          <a:custGeom>
            <a:avLst/>
            <a:gdLst/>
            <a:ahLst/>
            <a:cxnLst/>
            <a:rect l="l" t="t" r="r" b="b"/>
            <a:pathLst>
              <a:path w="5530509" h="4460088">
                <a:moveTo>
                  <a:pt x="0" y="0"/>
                </a:moveTo>
                <a:lnTo>
                  <a:pt x="5530509" y="0"/>
                </a:lnTo>
                <a:lnTo>
                  <a:pt x="5530509" y="4460088"/>
                </a:lnTo>
                <a:lnTo>
                  <a:pt x="0" y="4460088"/>
                </a:lnTo>
                <a:lnTo>
                  <a:pt x="0" y="0"/>
                </a:lnTo>
                <a:close/>
              </a:path>
            </a:pathLst>
          </a:custGeom>
          <a:blipFill>
            <a:blip r:embed="rId4"/>
            <a:stretch>
              <a:fillRect/>
            </a:stretch>
          </a:blipFill>
        </p:spPr>
      </p:sp>
      <p:sp>
        <p:nvSpPr>
          <p:cNvPr id="6" name="TextBox 6"/>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err="1">
                <a:solidFill>
                  <a:srgbClr val="FFFFFF"/>
                </a:solidFill>
                <a:latin typeface="Raleway"/>
                <a:ea typeface="Raleway"/>
                <a:cs typeface="Raleway"/>
                <a:sym typeface="Raleway"/>
              </a:rPr>
              <a:t>pAGE</a:t>
            </a:r>
            <a:endParaRPr lang="en-US" sz="1166" spc="628" dirty="0">
              <a:solidFill>
                <a:srgbClr val="FFFFFF"/>
              </a:solidFill>
              <a:latin typeface="Raleway"/>
              <a:ea typeface="Raleway"/>
              <a:cs typeface="Raleway"/>
              <a:sym typeface="Raleway"/>
            </a:endParaRPr>
          </a:p>
          <a:p>
            <a:pPr algn="l">
              <a:lnSpc>
                <a:spcPts val="1633"/>
              </a:lnSpc>
              <a:spcBef>
                <a:spcPct val="0"/>
              </a:spcBef>
            </a:pPr>
            <a:r>
              <a:rPr lang="en-US" sz="1166" spc="628" dirty="0">
                <a:solidFill>
                  <a:srgbClr val="FFFFFF"/>
                </a:solidFill>
                <a:latin typeface="Raleway"/>
                <a:ea typeface="Raleway"/>
                <a:cs typeface="Raleway"/>
                <a:sym typeface="Raleway"/>
              </a:rPr>
              <a:t>08/15</a:t>
            </a:r>
          </a:p>
        </p:txBody>
      </p:sp>
      <p:sp>
        <p:nvSpPr>
          <p:cNvPr id="7" name="TextBox 7"/>
          <p:cNvSpPr txBox="1"/>
          <p:nvPr/>
        </p:nvSpPr>
        <p:spPr>
          <a:xfrm>
            <a:off x="1771892" y="2430988"/>
            <a:ext cx="6108171" cy="2231380"/>
          </a:xfrm>
          <a:prstGeom prst="rect">
            <a:avLst/>
          </a:prstGeom>
        </p:spPr>
        <p:txBody>
          <a:bodyPr lIns="0" tIns="0" rIns="0" bIns="0" rtlCol="0" anchor="t">
            <a:spAutoFit/>
          </a:bodyPr>
          <a:lstStyle/>
          <a:p>
            <a:pPr algn="ctr">
              <a:lnSpc>
                <a:spcPts val="8688"/>
              </a:lnSpc>
            </a:pPr>
            <a:r>
              <a:rPr lang="en-US" sz="7971" dirty="0" err="1">
                <a:solidFill>
                  <a:srgbClr val="FFFFFF"/>
                </a:solidFill>
                <a:latin typeface="Anton"/>
                <a:ea typeface="Anton"/>
                <a:cs typeface="Anton"/>
                <a:sym typeface="Anton"/>
              </a:rPr>
              <a:t>Mô</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hình</a:t>
            </a:r>
            <a:r>
              <a:rPr lang="en-US" sz="7971" dirty="0">
                <a:solidFill>
                  <a:srgbClr val="FFFFFF"/>
                </a:solidFill>
                <a:latin typeface="Anton"/>
                <a:ea typeface="Anton"/>
                <a:cs typeface="Anton"/>
                <a:sym typeface="Anton"/>
              </a:rPr>
              <a:t> </a:t>
            </a:r>
          </a:p>
          <a:p>
            <a:pPr algn="ctr">
              <a:lnSpc>
                <a:spcPts val="8688"/>
              </a:lnSpc>
            </a:pPr>
            <a:r>
              <a:rPr lang="en-US" sz="7971" dirty="0">
                <a:solidFill>
                  <a:srgbClr val="FFFFFF"/>
                </a:solidFill>
                <a:latin typeface="Anton"/>
                <a:ea typeface="Anton"/>
                <a:cs typeface="Anton"/>
                <a:sym typeface="Anton"/>
              </a:rPr>
              <a:t>CNN </a:t>
            </a:r>
            <a:r>
              <a:rPr lang="en-US" sz="7971" dirty="0" err="1">
                <a:solidFill>
                  <a:srgbClr val="FFFFFF"/>
                </a:solidFill>
                <a:latin typeface="Anton"/>
                <a:ea typeface="Anton"/>
                <a:cs typeface="Anton"/>
                <a:sym typeface="Anton"/>
              </a:rPr>
              <a:t>cải</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tiến</a:t>
            </a:r>
            <a:endParaRPr lang="en-US" sz="7971" dirty="0">
              <a:solidFill>
                <a:srgbClr val="FFFFFF"/>
              </a:solidFill>
              <a:latin typeface="Anton"/>
              <a:ea typeface="Anton"/>
              <a:cs typeface="Anton"/>
              <a:sym typeface="Anton"/>
            </a:endParaRPr>
          </a:p>
        </p:txBody>
      </p:sp>
      <p:grpSp>
        <p:nvGrpSpPr>
          <p:cNvPr id="28" name="Group 27">
            <a:extLst>
              <a:ext uri="{FF2B5EF4-FFF2-40B4-BE49-F238E27FC236}">
                <a16:creationId xmlns:a16="http://schemas.microsoft.com/office/drawing/2014/main" id="{D7B3B066-097E-07EB-4A55-ACA2540404E8}"/>
              </a:ext>
            </a:extLst>
          </p:cNvPr>
          <p:cNvGrpSpPr/>
          <p:nvPr/>
        </p:nvGrpSpPr>
        <p:grpSpPr>
          <a:xfrm>
            <a:off x="8712840" y="2227104"/>
            <a:ext cx="2425328" cy="1342057"/>
            <a:chOff x="8712840" y="2227104"/>
            <a:chExt cx="2425328" cy="1342057"/>
          </a:xfrm>
        </p:grpSpPr>
        <p:grpSp>
          <p:nvGrpSpPr>
            <p:cNvPr id="8" name="Group 8"/>
            <p:cNvGrpSpPr/>
            <p:nvPr/>
          </p:nvGrpSpPr>
          <p:grpSpPr>
            <a:xfrm>
              <a:off x="8778548" y="2227104"/>
              <a:ext cx="2359620" cy="334471"/>
              <a:chOff x="0" y="0"/>
              <a:chExt cx="621464" cy="88091"/>
            </a:xfrm>
          </p:grpSpPr>
          <p:sp>
            <p:nvSpPr>
              <p:cNvPr id="9" name="Freeform 9"/>
              <p:cNvSpPr/>
              <p:nvPr/>
            </p:nvSpPr>
            <p:spPr>
              <a:xfrm>
                <a:off x="0" y="0"/>
                <a:ext cx="621464" cy="88091"/>
              </a:xfrm>
              <a:custGeom>
                <a:avLst/>
                <a:gdLst/>
                <a:ahLst/>
                <a:cxnLst/>
                <a:rect l="l" t="t" r="r" b="b"/>
                <a:pathLst>
                  <a:path w="621464" h="88091">
                    <a:moveTo>
                      <a:pt x="0" y="0"/>
                    </a:moveTo>
                    <a:lnTo>
                      <a:pt x="621464" y="0"/>
                    </a:lnTo>
                    <a:lnTo>
                      <a:pt x="621464" y="88091"/>
                    </a:lnTo>
                    <a:lnTo>
                      <a:pt x="0" y="88091"/>
                    </a:lnTo>
                    <a:close/>
                  </a:path>
                </a:pathLst>
              </a:custGeom>
              <a:gradFill rotWithShape="1">
                <a:gsLst>
                  <a:gs pos="0">
                    <a:srgbClr val="365E93">
                      <a:alpha val="56000"/>
                    </a:srgbClr>
                  </a:gs>
                  <a:gs pos="100000">
                    <a:srgbClr val="AF2BA5">
                      <a:alpha val="56000"/>
                    </a:srgbClr>
                  </a:gs>
                </a:gsLst>
                <a:lin ang="0"/>
              </a:gradFill>
            </p:spPr>
          </p:sp>
          <p:sp>
            <p:nvSpPr>
              <p:cNvPr id="10" name="TextBox 10"/>
              <p:cNvSpPr txBox="1"/>
              <p:nvPr/>
            </p:nvSpPr>
            <p:spPr>
              <a:xfrm>
                <a:off x="0" y="-38100"/>
                <a:ext cx="621464" cy="12619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712840" y="3199060"/>
              <a:ext cx="2359620" cy="370101"/>
            </a:xfrm>
            <a:prstGeom prst="rect">
              <a:avLst/>
            </a:prstGeom>
          </p:spPr>
          <p:txBody>
            <a:bodyPr wrap="square" lIns="0" tIns="0" rIns="0" bIns="0" rtlCol="0" anchor="t">
              <a:spAutoFit/>
            </a:bodyPr>
            <a:lstStyle/>
            <a:p>
              <a:pPr algn="ctr">
                <a:lnSpc>
                  <a:spcPts val="2718"/>
                </a:lnSpc>
              </a:pPr>
              <a:r>
                <a:rPr lang="en-US" sz="3600" b="1" dirty="0" err="1">
                  <a:solidFill>
                    <a:srgbClr val="FFFFFF"/>
                  </a:solidFill>
                  <a:latin typeface="Raleway Bold"/>
                  <a:ea typeface="Raleway Bold"/>
                  <a:cs typeface="Raleway Bold"/>
                  <a:sym typeface="Raleway Bold"/>
                </a:rPr>
                <a:t>ResNet</a:t>
              </a:r>
              <a:endParaRPr lang="en-US" sz="4000" b="1" dirty="0">
                <a:solidFill>
                  <a:srgbClr val="FFFFFF"/>
                </a:solidFill>
                <a:latin typeface="Raleway Bold"/>
                <a:ea typeface="Raleway Bold"/>
                <a:cs typeface="Raleway Bold"/>
                <a:sym typeface="Raleway Bold"/>
              </a:endParaRPr>
            </a:p>
          </p:txBody>
        </p:sp>
      </p:grpSp>
      <p:sp>
        <p:nvSpPr>
          <p:cNvPr id="12" name="TextBox 12"/>
          <p:cNvSpPr txBox="1"/>
          <p:nvPr/>
        </p:nvSpPr>
        <p:spPr>
          <a:xfrm>
            <a:off x="11258331" y="2858624"/>
            <a:ext cx="5964118" cy="769441"/>
          </a:xfrm>
          <a:prstGeom prst="rect">
            <a:avLst/>
          </a:prstGeom>
        </p:spPr>
        <p:txBody>
          <a:bodyPr lIns="0" tIns="0" rIns="0" bIns="0" rtlCol="0" anchor="t">
            <a:spAutoFit/>
          </a:bodyPr>
          <a:lstStyle/>
          <a:p>
            <a:pPr algn="l">
              <a:lnSpc>
                <a:spcPts val="3009"/>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Thêm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skip connection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để</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giải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quyết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vấn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đề</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gradient vanish </a:t>
            </a:r>
          </a:p>
        </p:txBody>
      </p:sp>
      <p:grpSp>
        <p:nvGrpSpPr>
          <p:cNvPr id="29" name="Group 28">
            <a:extLst>
              <a:ext uri="{FF2B5EF4-FFF2-40B4-BE49-F238E27FC236}">
                <a16:creationId xmlns:a16="http://schemas.microsoft.com/office/drawing/2014/main" id="{4F0501A6-9C5B-C2B2-1A92-198E968B6342}"/>
              </a:ext>
            </a:extLst>
          </p:cNvPr>
          <p:cNvGrpSpPr/>
          <p:nvPr/>
        </p:nvGrpSpPr>
        <p:grpSpPr>
          <a:xfrm>
            <a:off x="8609808" y="4415607"/>
            <a:ext cx="2545491" cy="1402799"/>
            <a:chOff x="8609808" y="4415607"/>
            <a:chExt cx="2545491" cy="1402799"/>
          </a:xfrm>
        </p:grpSpPr>
        <p:grpSp>
          <p:nvGrpSpPr>
            <p:cNvPr id="13" name="Group 13"/>
            <p:cNvGrpSpPr/>
            <p:nvPr/>
          </p:nvGrpSpPr>
          <p:grpSpPr>
            <a:xfrm>
              <a:off x="8778548" y="4415607"/>
              <a:ext cx="2359620" cy="334471"/>
              <a:chOff x="0" y="0"/>
              <a:chExt cx="621464" cy="88091"/>
            </a:xfrm>
          </p:grpSpPr>
          <p:sp>
            <p:nvSpPr>
              <p:cNvPr id="14" name="Freeform 14"/>
              <p:cNvSpPr/>
              <p:nvPr/>
            </p:nvSpPr>
            <p:spPr>
              <a:xfrm>
                <a:off x="0" y="0"/>
                <a:ext cx="621464" cy="88091"/>
              </a:xfrm>
              <a:custGeom>
                <a:avLst/>
                <a:gdLst/>
                <a:ahLst/>
                <a:cxnLst/>
                <a:rect l="l" t="t" r="r" b="b"/>
                <a:pathLst>
                  <a:path w="621464" h="88091">
                    <a:moveTo>
                      <a:pt x="0" y="0"/>
                    </a:moveTo>
                    <a:lnTo>
                      <a:pt x="621464" y="0"/>
                    </a:lnTo>
                    <a:lnTo>
                      <a:pt x="621464" y="88091"/>
                    </a:lnTo>
                    <a:lnTo>
                      <a:pt x="0" y="88091"/>
                    </a:lnTo>
                    <a:close/>
                  </a:path>
                </a:pathLst>
              </a:custGeom>
              <a:gradFill rotWithShape="1">
                <a:gsLst>
                  <a:gs pos="0">
                    <a:srgbClr val="365E93">
                      <a:alpha val="56000"/>
                    </a:srgbClr>
                  </a:gs>
                  <a:gs pos="100000">
                    <a:srgbClr val="AF2BA5">
                      <a:alpha val="56000"/>
                    </a:srgbClr>
                  </a:gs>
                </a:gsLst>
                <a:lin ang="0"/>
              </a:gradFill>
            </p:spPr>
          </p:sp>
          <p:sp>
            <p:nvSpPr>
              <p:cNvPr id="15" name="TextBox 15"/>
              <p:cNvSpPr txBox="1"/>
              <p:nvPr/>
            </p:nvSpPr>
            <p:spPr>
              <a:xfrm>
                <a:off x="0" y="-38100"/>
                <a:ext cx="621464" cy="126191"/>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11">
              <a:extLst>
                <a:ext uri="{FF2B5EF4-FFF2-40B4-BE49-F238E27FC236}">
                  <a16:creationId xmlns:a16="http://schemas.microsoft.com/office/drawing/2014/main" id="{1F585498-5D65-B883-14F2-CD994717D8A0}"/>
                </a:ext>
              </a:extLst>
            </p:cNvPr>
            <p:cNvSpPr txBox="1"/>
            <p:nvPr/>
          </p:nvSpPr>
          <p:spPr>
            <a:xfrm>
              <a:off x="8609808" y="5264408"/>
              <a:ext cx="2545491" cy="553998"/>
            </a:xfrm>
            <a:prstGeom prst="rect">
              <a:avLst/>
            </a:prstGeom>
          </p:spPr>
          <p:txBody>
            <a:bodyPr wrap="square" lIns="0" tIns="0" rIns="0" bIns="0" rtlCol="0" anchor="t">
              <a:spAutoFit/>
            </a:bodyPr>
            <a:lstStyle/>
            <a:p>
              <a:pPr algn="ctr"/>
              <a:r>
                <a:rPr lang="en-US" sz="3600" b="1" dirty="0" err="1">
                  <a:solidFill>
                    <a:srgbClr val="FFFFFF"/>
                  </a:solidFill>
                  <a:latin typeface="Raleway Bold"/>
                  <a:ea typeface="Raleway Bold"/>
                  <a:cs typeface="Raleway Bold"/>
                  <a:sym typeface="Raleway Bold"/>
                </a:rPr>
                <a:t>MobileNet</a:t>
              </a:r>
              <a:endParaRPr lang="en-US" sz="4800" b="1" dirty="0">
                <a:solidFill>
                  <a:srgbClr val="FFFFFF"/>
                </a:solidFill>
                <a:latin typeface="Raleway Bold"/>
                <a:ea typeface="Raleway Bold"/>
                <a:cs typeface="Raleway Bold"/>
                <a:sym typeface="Raleway Bold"/>
              </a:endParaRPr>
            </a:p>
          </p:txBody>
        </p:sp>
      </p:grpSp>
      <p:sp>
        <p:nvSpPr>
          <p:cNvPr id="25" name="TextBox 12">
            <a:extLst>
              <a:ext uri="{FF2B5EF4-FFF2-40B4-BE49-F238E27FC236}">
                <a16:creationId xmlns:a16="http://schemas.microsoft.com/office/drawing/2014/main" id="{DA9A8EA3-15D0-0BB1-ED38-E02F5F89C91D}"/>
              </a:ext>
            </a:extLst>
          </p:cNvPr>
          <p:cNvSpPr txBox="1"/>
          <p:nvPr/>
        </p:nvSpPr>
        <p:spPr>
          <a:xfrm>
            <a:off x="11325957" y="5433685"/>
            <a:ext cx="5964118" cy="384721"/>
          </a:xfrm>
          <a:prstGeom prst="rect">
            <a:avLst/>
          </a:prstGeom>
        </p:spPr>
        <p:txBody>
          <a:bodyPr lIns="0" tIns="0" rIns="0" bIns="0" rtlCol="0" anchor="t">
            <a:spAutoFit/>
          </a:bodyPr>
          <a:lstStyle/>
          <a:p>
            <a:pPr algn="l">
              <a:lnSpc>
                <a:spcPts val="3009"/>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Mô</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hình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nhẹ</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thiết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bị</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di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động</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grpSp>
        <p:nvGrpSpPr>
          <p:cNvPr id="30" name="Group 29">
            <a:extLst>
              <a:ext uri="{FF2B5EF4-FFF2-40B4-BE49-F238E27FC236}">
                <a16:creationId xmlns:a16="http://schemas.microsoft.com/office/drawing/2014/main" id="{35617286-C047-C833-B36B-65F8B5CB3404}"/>
              </a:ext>
            </a:extLst>
          </p:cNvPr>
          <p:cNvGrpSpPr/>
          <p:nvPr/>
        </p:nvGrpSpPr>
        <p:grpSpPr>
          <a:xfrm>
            <a:off x="8712840" y="6604110"/>
            <a:ext cx="2545491" cy="1956797"/>
            <a:chOff x="8712840" y="6604110"/>
            <a:chExt cx="2545491" cy="1956797"/>
          </a:xfrm>
        </p:grpSpPr>
        <p:grpSp>
          <p:nvGrpSpPr>
            <p:cNvPr id="18" name="Group 18"/>
            <p:cNvGrpSpPr/>
            <p:nvPr/>
          </p:nvGrpSpPr>
          <p:grpSpPr>
            <a:xfrm>
              <a:off x="8778548" y="6604110"/>
              <a:ext cx="2359620" cy="334471"/>
              <a:chOff x="0" y="0"/>
              <a:chExt cx="621464" cy="88091"/>
            </a:xfrm>
          </p:grpSpPr>
          <p:sp>
            <p:nvSpPr>
              <p:cNvPr id="19" name="Freeform 19"/>
              <p:cNvSpPr/>
              <p:nvPr/>
            </p:nvSpPr>
            <p:spPr>
              <a:xfrm>
                <a:off x="0" y="0"/>
                <a:ext cx="621464" cy="88091"/>
              </a:xfrm>
              <a:custGeom>
                <a:avLst/>
                <a:gdLst/>
                <a:ahLst/>
                <a:cxnLst/>
                <a:rect l="l" t="t" r="r" b="b"/>
                <a:pathLst>
                  <a:path w="621464" h="88091">
                    <a:moveTo>
                      <a:pt x="0" y="0"/>
                    </a:moveTo>
                    <a:lnTo>
                      <a:pt x="621464" y="0"/>
                    </a:lnTo>
                    <a:lnTo>
                      <a:pt x="621464" y="88091"/>
                    </a:lnTo>
                    <a:lnTo>
                      <a:pt x="0" y="88091"/>
                    </a:lnTo>
                    <a:close/>
                  </a:path>
                </a:pathLst>
              </a:custGeom>
              <a:gradFill rotWithShape="1">
                <a:gsLst>
                  <a:gs pos="0">
                    <a:srgbClr val="365E93">
                      <a:alpha val="56000"/>
                    </a:srgbClr>
                  </a:gs>
                  <a:gs pos="100000">
                    <a:srgbClr val="AF2BA5">
                      <a:alpha val="56000"/>
                    </a:srgbClr>
                  </a:gs>
                </a:gsLst>
                <a:lin ang="0"/>
              </a:gradFill>
            </p:spPr>
          </p:sp>
          <p:sp>
            <p:nvSpPr>
              <p:cNvPr id="20" name="TextBox 20"/>
              <p:cNvSpPr txBox="1"/>
              <p:nvPr/>
            </p:nvSpPr>
            <p:spPr>
              <a:xfrm>
                <a:off x="0" y="-38100"/>
                <a:ext cx="621464" cy="126191"/>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11">
              <a:extLst>
                <a:ext uri="{FF2B5EF4-FFF2-40B4-BE49-F238E27FC236}">
                  <a16:creationId xmlns:a16="http://schemas.microsoft.com/office/drawing/2014/main" id="{8438C276-C784-2DA3-914E-D4745EE45EF3}"/>
                </a:ext>
              </a:extLst>
            </p:cNvPr>
            <p:cNvSpPr txBox="1"/>
            <p:nvPr/>
          </p:nvSpPr>
          <p:spPr>
            <a:xfrm>
              <a:off x="8712840" y="7452911"/>
              <a:ext cx="2545491" cy="1107996"/>
            </a:xfrm>
            <a:prstGeom prst="rect">
              <a:avLst/>
            </a:prstGeom>
          </p:spPr>
          <p:txBody>
            <a:bodyPr wrap="square" lIns="0" tIns="0" rIns="0" bIns="0" rtlCol="0" anchor="t">
              <a:spAutoFit/>
            </a:bodyPr>
            <a:lstStyle/>
            <a:p>
              <a:pPr algn="ctr"/>
              <a:r>
                <a:rPr lang="en-US" sz="3600" b="1" dirty="0">
                  <a:solidFill>
                    <a:srgbClr val="FFFFFF"/>
                  </a:solidFill>
                  <a:latin typeface="Raleway Bold"/>
                  <a:ea typeface="Raleway Bold"/>
                  <a:cs typeface="Raleway Bold"/>
                  <a:sym typeface="Raleway Bold"/>
                </a:rPr>
                <a:t>Efficient</a:t>
              </a:r>
              <a:br>
                <a:rPr lang="en-US" sz="3600" b="1" dirty="0">
                  <a:solidFill>
                    <a:srgbClr val="FFFFFF"/>
                  </a:solidFill>
                  <a:latin typeface="Raleway Bold"/>
                  <a:ea typeface="Raleway Bold"/>
                  <a:cs typeface="Raleway Bold"/>
                  <a:sym typeface="Raleway Bold"/>
                </a:rPr>
              </a:br>
              <a:r>
                <a:rPr lang="en-US" sz="3600" b="1" dirty="0">
                  <a:solidFill>
                    <a:srgbClr val="FFFFFF"/>
                  </a:solidFill>
                  <a:latin typeface="Raleway Bold"/>
                  <a:ea typeface="Raleway Bold"/>
                  <a:cs typeface="Raleway Bold"/>
                  <a:sym typeface="Raleway Bold"/>
                </a:rPr>
                <a:t>Net</a:t>
              </a:r>
              <a:endParaRPr lang="en-US" sz="4800" b="1" dirty="0">
                <a:solidFill>
                  <a:srgbClr val="FFFFFF"/>
                </a:solidFill>
                <a:latin typeface="Raleway Bold"/>
                <a:ea typeface="Raleway Bold"/>
                <a:cs typeface="Raleway Bold"/>
                <a:sym typeface="Raleway Bold"/>
              </a:endParaRPr>
            </a:p>
          </p:txBody>
        </p:sp>
      </p:grpSp>
      <p:sp>
        <p:nvSpPr>
          <p:cNvPr id="27" name="TextBox 12">
            <a:extLst>
              <a:ext uri="{FF2B5EF4-FFF2-40B4-BE49-F238E27FC236}">
                <a16:creationId xmlns:a16="http://schemas.microsoft.com/office/drawing/2014/main" id="{C459B35B-372A-385B-CEF0-E07DE67AFB9A}"/>
              </a:ext>
            </a:extLst>
          </p:cNvPr>
          <p:cNvSpPr txBox="1"/>
          <p:nvPr/>
        </p:nvSpPr>
        <p:spPr>
          <a:xfrm>
            <a:off x="11325957" y="7581565"/>
            <a:ext cx="5964118" cy="769441"/>
          </a:xfrm>
          <a:prstGeom prst="rect">
            <a:avLst/>
          </a:prstGeom>
        </p:spPr>
        <p:txBody>
          <a:bodyPr lIns="0" tIns="0" rIns="0" bIns="0" rtlCol="0" anchor="t">
            <a:spAutoFit/>
          </a:bodyPr>
          <a:lstStyle/>
          <a:p>
            <a:pPr algn="l">
              <a:lnSpc>
                <a:spcPts val="3009"/>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Cân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bằng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tốt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giữa</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hiệu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năng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chính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xác</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8"/>
                    </p:tgtEl>
                  </p:cond>
                </p:stCondLst>
                <p:endSync evt="end" delay="0">
                  <p:rtn val="all"/>
                </p:endSync>
                <p:childTnLst>
                  <p:par>
                    <p:cTn id="23" fill="hold">
                      <p:stCondLst>
                        <p:cond delay="0"/>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childTnLst>
              </p:cTn>
              <p:nextCondLst>
                <p:cond evt="onClick" delay="0">
                  <p:tgtEl>
                    <p:spTgt spid="28"/>
                  </p:tgtEl>
                </p:cond>
              </p:nextCondLst>
            </p:seq>
            <p:seq concurrent="1" nextAc="seek">
              <p:cTn id="28" restart="whenNotActive" fill="hold" evtFilter="cancelBubble" nodeType="interactiveSeq">
                <p:stCondLst>
                  <p:cond evt="onClick" delay="0">
                    <p:tgtEl>
                      <p:spTgt spid="29"/>
                    </p:tgtEl>
                  </p:cond>
                </p:stCondLst>
                <p:endSync evt="end" delay="0">
                  <p:rtn val="all"/>
                </p:endSync>
                <p:childTnLst>
                  <p:par>
                    <p:cTn id="29" fill="hold">
                      <p:stCondLst>
                        <p:cond delay="0"/>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randombar(horizontal)">
                                      <p:cBhvr>
                                        <p:cTn id="33" dur="500"/>
                                        <p:tgtEl>
                                          <p:spTgt spid="25"/>
                                        </p:tgtEl>
                                      </p:cBhvr>
                                    </p:animEffect>
                                  </p:childTnLst>
                                </p:cTn>
                              </p:par>
                            </p:childTnLst>
                          </p:cTn>
                        </p:par>
                      </p:childTnLst>
                    </p:cTn>
                  </p:par>
                </p:childTnLst>
              </p:cTn>
              <p:nextCondLst>
                <p:cond evt="onClick" delay="0">
                  <p:tgtEl>
                    <p:spTgt spid="29"/>
                  </p:tgtEl>
                </p:cond>
              </p:nextCondLst>
            </p:seq>
            <p:seq concurrent="1" nextAc="seek">
              <p:cTn id="34" restart="whenNotActive" fill="hold" evtFilter="cancelBubble" nodeType="interactiveSeq">
                <p:stCondLst>
                  <p:cond evt="onClick" delay="0">
                    <p:tgtEl>
                      <p:spTgt spid="30"/>
                    </p:tgtEl>
                  </p:cond>
                </p:stCondLst>
                <p:endSync evt="end" delay="0">
                  <p:rtn val="all"/>
                </p:endSync>
                <p:childTnLst>
                  <p:par>
                    <p:cTn id="35" fill="hold">
                      <p:stCondLst>
                        <p:cond delay="0"/>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randombar(horizontal)">
                                      <p:cBhvr>
                                        <p:cTn id="39" dur="500"/>
                                        <p:tgtEl>
                                          <p:spTgt spid="27"/>
                                        </p:tgtEl>
                                      </p:cBhvr>
                                    </p:animEffect>
                                  </p:childTnLst>
                                </p:cTn>
                              </p:par>
                            </p:childTnLst>
                          </p:cTn>
                        </p:par>
                      </p:childTnLst>
                    </p:cTn>
                  </p:par>
                </p:childTnLst>
              </p:cTn>
              <p:nextCondLst>
                <p:cond evt="onClick" delay="0">
                  <p:tgtEl>
                    <p:spTgt spid="30"/>
                  </p:tgtEl>
                </p:cond>
              </p:nextCondLst>
            </p:seq>
          </p:childTnLst>
        </p:cTn>
      </p:par>
    </p:tnLst>
    <p:bldLst>
      <p:bldP spid="7" grpId="0"/>
      <p:bldP spid="12" grpId="0"/>
      <p:bldP spid="25"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7449800" y="911765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128647" y="869038"/>
            <a:ext cx="12801600" cy="1044325"/>
          </a:xfrm>
          <a:prstGeom prst="rect">
            <a:avLst/>
          </a:prstGeom>
        </p:spPr>
        <p:txBody>
          <a:bodyPr wrap="square" lIns="0" tIns="0" rIns="0" bIns="0" rtlCol="0" anchor="t">
            <a:spAutoFit/>
          </a:bodyPr>
          <a:lstStyle/>
          <a:p>
            <a:pPr algn="ctr">
              <a:lnSpc>
                <a:spcPts val="7485"/>
              </a:lnSpc>
            </a:pPr>
            <a:r>
              <a:rPr lang="en-US" sz="9600" dirty="0">
                <a:solidFill>
                  <a:srgbClr val="FFFFFF"/>
                </a:solidFill>
                <a:latin typeface="Anton"/>
                <a:ea typeface="Anton"/>
                <a:cs typeface="Anton"/>
                <a:sym typeface="Anton"/>
              </a:rPr>
              <a:t>TỔNG QUAN BÀI TOÁN</a:t>
            </a:r>
          </a:p>
        </p:txBody>
      </p:sp>
      <p:sp>
        <p:nvSpPr>
          <p:cNvPr id="5" name="Freeform 5"/>
          <p:cNvSpPr/>
          <p:nvPr/>
        </p:nvSpPr>
        <p:spPr>
          <a:xfrm>
            <a:off x="-889149" y="2343823"/>
            <a:ext cx="7153125" cy="6255802"/>
          </a:xfrm>
          <a:custGeom>
            <a:avLst/>
            <a:gdLst/>
            <a:ahLst/>
            <a:cxnLst/>
            <a:rect l="l" t="t" r="r" b="b"/>
            <a:pathLst>
              <a:path w="7153125" h="6255802">
                <a:moveTo>
                  <a:pt x="0" y="0"/>
                </a:moveTo>
                <a:lnTo>
                  <a:pt x="7153125" y="0"/>
                </a:lnTo>
                <a:lnTo>
                  <a:pt x="7153125" y="6255802"/>
                </a:lnTo>
                <a:lnTo>
                  <a:pt x="0" y="6255802"/>
                </a:lnTo>
                <a:lnTo>
                  <a:pt x="0" y="0"/>
                </a:lnTo>
                <a:close/>
              </a:path>
            </a:pathLst>
          </a:custGeom>
          <a:blipFill>
            <a:blip r:embed="rId4"/>
            <a:stretch>
              <a:fillRect/>
            </a:stretch>
          </a:blipFill>
        </p:spPr>
      </p:sp>
      <p:sp>
        <p:nvSpPr>
          <p:cNvPr id="7" name="TextBox 7"/>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err="1">
                <a:solidFill>
                  <a:srgbClr val="FFFFFF"/>
                </a:solidFill>
                <a:latin typeface="Raleway"/>
                <a:ea typeface="Raleway"/>
                <a:cs typeface="Raleway"/>
                <a:sym typeface="Raleway"/>
              </a:rPr>
              <a:t>pAGE</a:t>
            </a:r>
            <a:endParaRPr lang="en-US" sz="1166" spc="628" dirty="0">
              <a:solidFill>
                <a:srgbClr val="FFFFFF"/>
              </a:solidFill>
              <a:latin typeface="Raleway"/>
              <a:ea typeface="Raleway"/>
              <a:cs typeface="Raleway"/>
              <a:sym typeface="Raleway"/>
            </a:endParaRPr>
          </a:p>
          <a:p>
            <a:pPr algn="l">
              <a:lnSpc>
                <a:spcPts val="1633"/>
              </a:lnSpc>
              <a:spcBef>
                <a:spcPct val="0"/>
              </a:spcBef>
            </a:pPr>
            <a:r>
              <a:rPr lang="en-US" sz="1166" spc="628" dirty="0">
                <a:solidFill>
                  <a:srgbClr val="FFFFFF"/>
                </a:solidFill>
                <a:latin typeface="Raleway"/>
                <a:ea typeface="Raleway"/>
                <a:cs typeface="Raleway"/>
                <a:sym typeface="Raleway"/>
              </a:rPr>
              <a:t>09/15</a:t>
            </a:r>
          </a:p>
        </p:txBody>
      </p:sp>
      <p:grpSp>
        <p:nvGrpSpPr>
          <p:cNvPr id="25" name="Group 24">
            <a:extLst>
              <a:ext uri="{FF2B5EF4-FFF2-40B4-BE49-F238E27FC236}">
                <a16:creationId xmlns:a16="http://schemas.microsoft.com/office/drawing/2014/main" id="{D21C646B-FB78-B931-358D-8FA8642C7A2C}"/>
              </a:ext>
            </a:extLst>
          </p:cNvPr>
          <p:cNvGrpSpPr/>
          <p:nvPr/>
        </p:nvGrpSpPr>
        <p:grpSpPr>
          <a:xfrm>
            <a:off x="6499083" y="3632812"/>
            <a:ext cx="3447196" cy="1284773"/>
            <a:chOff x="6499083" y="3632812"/>
            <a:chExt cx="3447196" cy="1284773"/>
          </a:xfrm>
        </p:grpSpPr>
        <p:grpSp>
          <p:nvGrpSpPr>
            <p:cNvPr id="8" name="Group 8"/>
            <p:cNvGrpSpPr/>
            <p:nvPr/>
          </p:nvGrpSpPr>
          <p:grpSpPr>
            <a:xfrm>
              <a:off x="6499083" y="3632812"/>
              <a:ext cx="3447196" cy="1284773"/>
              <a:chOff x="0" y="0"/>
              <a:chExt cx="907903" cy="338376"/>
            </a:xfrm>
          </p:grpSpPr>
          <p:sp>
            <p:nvSpPr>
              <p:cNvPr id="9" name="Freeform 9"/>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56000"/>
                    </a:srgbClr>
                  </a:gs>
                  <a:gs pos="100000">
                    <a:srgbClr val="AF2BA5">
                      <a:alpha val="56000"/>
                    </a:srgbClr>
                  </a:gs>
                </a:gsLst>
                <a:lin ang="0"/>
              </a:gradFill>
            </p:spPr>
          </p:sp>
          <p:sp>
            <p:nvSpPr>
              <p:cNvPr id="10" name="TextBox 10"/>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6935896" y="4202868"/>
              <a:ext cx="2573569" cy="346249"/>
            </a:xfrm>
            <a:prstGeom prst="rect">
              <a:avLst/>
            </a:prstGeom>
          </p:spPr>
          <p:txBody>
            <a:bodyPr lIns="0" tIns="0" rIns="0" bIns="0" rtlCol="0" anchor="t">
              <a:spAutoFit/>
            </a:bodyPr>
            <a:lstStyle/>
            <a:p>
              <a:pPr algn="ctr">
                <a:lnSpc>
                  <a:spcPts val="2718"/>
                </a:lnSpc>
              </a:pPr>
              <a:r>
                <a:rPr lang="en-US" sz="2800" b="1" dirty="0" err="1">
                  <a:solidFill>
                    <a:srgbClr val="FFFFFF"/>
                  </a:solidFill>
                  <a:latin typeface="Raleway Bold"/>
                  <a:ea typeface="Raleway Bold"/>
                  <a:cs typeface="Raleway Bold"/>
                  <a:sym typeface="Raleway Bold"/>
                </a:rPr>
                <a:t>Mục</a:t>
              </a:r>
              <a:r>
                <a:rPr lang="en-US" sz="2800" b="1" dirty="0">
                  <a:solidFill>
                    <a:srgbClr val="FFFFFF"/>
                  </a:solidFill>
                  <a:latin typeface="Raleway Bold"/>
                  <a:ea typeface="Raleway Bold"/>
                  <a:cs typeface="Raleway Bold"/>
                  <a:sym typeface="Raleway Bold"/>
                </a:rPr>
                <a:t> </a:t>
              </a:r>
              <a:r>
                <a:rPr lang="en-US" sz="2800" b="1" dirty="0" err="1">
                  <a:solidFill>
                    <a:srgbClr val="FFFFFF"/>
                  </a:solidFill>
                  <a:latin typeface="Raleway Bold"/>
                  <a:ea typeface="Raleway Bold"/>
                  <a:cs typeface="Raleway Bold"/>
                  <a:sym typeface="Raleway Bold"/>
                </a:rPr>
                <a:t>tiêu</a:t>
              </a:r>
              <a:endParaRPr lang="en-US" sz="2800" b="1" dirty="0">
                <a:solidFill>
                  <a:srgbClr val="FFFFFF"/>
                </a:solidFill>
                <a:latin typeface="Raleway Bold"/>
                <a:ea typeface="Raleway Bold"/>
                <a:cs typeface="Raleway Bold"/>
                <a:sym typeface="Raleway Bold"/>
              </a:endParaRPr>
            </a:p>
          </p:txBody>
        </p:sp>
      </p:grpSp>
      <p:sp>
        <p:nvSpPr>
          <p:cNvPr id="12" name="TextBox 12"/>
          <p:cNvSpPr txBox="1"/>
          <p:nvPr/>
        </p:nvSpPr>
        <p:spPr>
          <a:xfrm>
            <a:off x="10383092" y="3598391"/>
            <a:ext cx="6585473" cy="1269578"/>
          </a:xfrm>
          <a:prstGeom prst="rect">
            <a:avLst/>
          </a:prstGeom>
        </p:spPr>
        <p:txBody>
          <a:bodyPr lIns="0" tIns="0" rIns="0" bIns="0" rtlCol="0" anchor="t">
            <a:spAutoFit/>
          </a:bodyPr>
          <a:lstStyle/>
          <a:p>
            <a:pPr algn="l">
              <a:lnSpc>
                <a:spcPts val="3289"/>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Phân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loại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hình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ảnh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võng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thành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loại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mắt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nhau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bằng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kỹ</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thuật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học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sâu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(Deep Learning).</a:t>
            </a:r>
          </a:p>
        </p:txBody>
      </p:sp>
      <p:grpSp>
        <p:nvGrpSpPr>
          <p:cNvPr id="26" name="Group 25">
            <a:extLst>
              <a:ext uri="{FF2B5EF4-FFF2-40B4-BE49-F238E27FC236}">
                <a16:creationId xmlns:a16="http://schemas.microsoft.com/office/drawing/2014/main" id="{088DBF1C-697C-E924-602B-FB06AEF2F3FF}"/>
              </a:ext>
            </a:extLst>
          </p:cNvPr>
          <p:cNvGrpSpPr/>
          <p:nvPr/>
        </p:nvGrpSpPr>
        <p:grpSpPr>
          <a:xfrm>
            <a:off x="6516816" y="5487641"/>
            <a:ext cx="3447196" cy="1284773"/>
            <a:chOff x="6516816" y="5487641"/>
            <a:chExt cx="3447196" cy="1284773"/>
          </a:xfrm>
        </p:grpSpPr>
        <p:grpSp>
          <p:nvGrpSpPr>
            <p:cNvPr id="13" name="Group 13"/>
            <p:cNvGrpSpPr/>
            <p:nvPr/>
          </p:nvGrpSpPr>
          <p:grpSpPr>
            <a:xfrm>
              <a:off x="6516816" y="5487641"/>
              <a:ext cx="3447196" cy="1284773"/>
              <a:chOff x="0" y="0"/>
              <a:chExt cx="907903" cy="338376"/>
            </a:xfrm>
          </p:grpSpPr>
          <p:sp>
            <p:nvSpPr>
              <p:cNvPr id="14" name="Freeform 14"/>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22000"/>
                    </a:srgbClr>
                  </a:gs>
                  <a:gs pos="100000">
                    <a:srgbClr val="AF2BA5">
                      <a:alpha val="22000"/>
                    </a:srgbClr>
                  </a:gs>
                </a:gsLst>
                <a:lin ang="0"/>
              </a:gradFill>
            </p:spPr>
          </p:sp>
          <p:sp>
            <p:nvSpPr>
              <p:cNvPr id="15" name="TextBox 15"/>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6954944" y="5933198"/>
              <a:ext cx="2573569" cy="346249"/>
            </a:xfrm>
            <a:prstGeom prst="rect">
              <a:avLst/>
            </a:prstGeom>
          </p:spPr>
          <p:txBody>
            <a:bodyPr lIns="0" tIns="0" rIns="0" bIns="0" rtlCol="0" anchor="t">
              <a:spAutoFit/>
            </a:bodyPr>
            <a:lstStyle/>
            <a:p>
              <a:pPr algn="ctr">
                <a:lnSpc>
                  <a:spcPts val="2718"/>
                </a:lnSpc>
              </a:pPr>
              <a:r>
                <a:rPr lang="en-US" sz="2800" b="1" dirty="0" err="1">
                  <a:solidFill>
                    <a:srgbClr val="FFFFFF"/>
                  </a:solidFill>
                  <a:latin typeface="Raleway Bold"/>
                  <a:ea typeface="Raleway Bold"/>
                  <a:cs typeface="Raleway Bold"/>
                  <a:sym typeface="Raleway Bold"/>
                </a:rPr>
                <a:t>Đối</a:t>
              </a:r>
              <a:r>
                <a:rPr lang="en-US" sz="2800" b="1" dirty="0">
                  <a:solidFill>
                    <a:srgbClr val="FFFFFF"/>
                  </a:solidFill>
                  <a:latin typeface="Raleway Bold"/>
                  <a:ea typeface="Raleway Bold"/>
                  <a:cs typeface="Raleway Bold"/>
                  <a:sym typeface="Raleway Bold"/>
                </a:rPr>
                <a:t> </a:t>
              </a:r>
              <a:r>
                <a:rPr lang="en-US" sz="2800" b="1" dirty="0" err="1">
                  <a:solidFill>
                    <a:srgbClr val="FFFFFF"/>
                  </a:solidFill>
                  <a:latin typeface="Raleway Bold"/>
                  <a:ea typeface="Raleway Bold"/>
                  <a:cs typeface="Raleway Bold"/>
                  <a:sym typeface="Raleway Bold"/>
                </a:rPr>
                <a:t>tượng</a:t>
              </a:r>
              <a:endParaRPr lang="en-US" sz="2800" b="1" dirty="0">
                <a:solidFill>
                  <a:srgbClr val="FFFFFF"/>
                </a:solidFill>
                <a:latin typeface="Raleway Bold"/>
                <a:ea typeface="Raleway Bold"/>
                <a:cs typeface="Raleway Bold"/>
                <a:sym typeface="Raleway Bold"/>
              </a:endParaRPr>
            </a:p>
          </p:txBody>
        </p:sp>
      </p:grpSp>
      <p:grpSp>
        <p:nvGrpSpPr>
          <p:cNvPr id="27" name="Group 26">
            <a:extLst>
              <a:ext uri="{FF2B5EF4-FFF2-40B4-BE49-F238E27FC236}">
                <a16:creationId xmlns:a16="http://schemas.microsoft.com/office/drawing/2014/main" id="{870CA129-138A-E54C-9EBB-120A4A8CDD78}"/>
              </a:ext>
            </a:extLst>
          </p:cNvPr>
          <p:cNvGrpSpPr/>
          <p:nvPr/>
        </p:nvGrpSpPr>
        <p:grpSpPr>
          <a:xfrm>
            <a:off x="6499083" y="7066866"/>
            <a:ext cx="3447196" cy="1429434"/>
            <a:chOff x="6499083" y="7066866"/>
            <a:chExt cx="3447196" cy="1429434"/>
          </a:xfrm>
        </p:grpSpPr>
        <p:grpSp>
          <p:nvGrpSpPr>
            <p:cNvPr id="18" name="Group 18"/>
            <p:cNvGrpSpPr/>
            <p:nvPr/>
          </p:nvGrpSpPr>
          <p:grpSpPr>
            <a:xfrm>
              <a:off x="6499083" y="7066866"/>
              <a:ext cx="3447196" cy="1429434"/>
              <a:chOff x="0" y="-38100"/>
              <a:chExt cx="907903" cy="376476"/>
            </a:xfrm>
          </p:grpSpPr>
          <p:sp>
            <p:nvSpPr>
              <p:cNvPr id="19" name="Freeform 19"/>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56000"/>
                    </a:srgbClr>
                  </a:gs>
                  <a:gs pos="100000">
                    <a:srgbClr val="AF2BA5">
                      <a:alpha val="56000"/>
                    </a:srgbClr>
                  </a:gs>
                </a:gsLst>
                <a:lin ang="0"/>
              </a:gradFill>
            </p:spPr>
            <p:txBody>
              <a:bodyPr/>
              <a:lstStyle/>
              <a:p>
                <a:endParaRPr lang="vi-VN"/>
              </a:p>
            </p:txBody>
          </p:sp>
          <p:sp>
            <p:nvSpPr>
              <p:cNvPr id="20" name="TextBox 20"/>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6935895" y="7680788"/>
              <a:ext cx="2573569" cy="346249"/>
            </a:xfrm>
            <a:prstGeom prst="rect">
              <a:avLst/>
            </a:prstGeom>
          </p:spPr>
          <p:txBody>
            <a:bodyPr lIns="0" tIns="0" rIns="0" bIns="0" rtlCol="0" anchor="t">
              <a:spAutoFit/>
            </a:bodyPr>
            <a:lstStyle/>
            <a:p>
              <a:pPr algn="ctr">
                <a:lnSpc>
                  <a:spcPts val="2718"/>
                </a:lnSpc>
              </a:pPr>
              <a:r>
                <a:rPr lang="en-US" sz="2800" b="1" dirty="0">
                  <a:solidFill>
                    <a:srgbClr val="FFFFFF"/>
                  </a:solidFill>
                  <a:latin typeface="Raleway Bold"/>
                  <a:ea typeface="Raleway Bold"/>
                  <a:cs typeface="Raleway Bold"/>
                  <a:sym typeface="Raleway Bold"/>
                </a:rPr>
                <a:t>Ý </a:t>
              </a:r>
              <a:r>
                <a:rPr lang="en-US" sz="2800" b="1" dirty="0" err="1">
                  <a:solidFill>
                    <a:srgbClr val="FFFFFF"/>
                  </a:solidFill>
                  <a:latin typeface="Raleway Bold"/>
                  <a:ea typeface="Raleway Bold"/>
                  <a:cs typeface="Raleway Bold"/>
                  <a:sym typeface="Raleway Bold"/>
                </a:rPr>
                <a:t>nghĩa</a:t>
              </a:r>
              <a:endParaRPr lang="en-US" sz="2800" b="1" dirty="0">
                <a:solidFill>
                  <a:srgbClr val="FFFFFF"/>
                </a:solidFill>
                <a:latin typeface="Raleway Bold"/>
                <a:ea typeface="Raleway Bold"/>
                <a:cs typeface="Raleway Bold"/>
                <a:sym typeface="Raleway Bold"/>
              </a:endParaRPr>
            </a:p>
          </p:txBody>
        </p:sp>
      </p:grpSp>
      <p:sp>
        <p:nvSpPr>
          <p:cNvPr id="22" name="TextBox 22"/>
          <p:cNvSpPr txBox="1"/>
          <p:nvPr/>
        </p:nvSpPr>
        <p:spPr>
          <a:xfrm>
            <a:off x="10451104" y="7206611"/>
            <a:ext cx="6998696" cy="2954655"/>
          </a:xfrm>
          <a:prstGeom prst="rect">
            <a:avLst/>
          </a:prstGeom>
        </p:spPr>
        <p:txBody>
          <a:bodyPr wrap="square" lIns="0" tIns="0" rIns="0" bIns="0" rtlCol="0" anchor="t">
            <a:spAutoFit/>
          </a:bodyPr>
          <a:lstStyle/>
          <a:p>
            <a:pPr marL="457200" indent="-457200" algn="l">
              <a:spcBef>
                <a:spcPct val="0"/>
              </a:spcBef>
              <a:buFont typeface="Wingdings" panose="05000000000000000000" pitchFamily="2" charset="2"/>
              <a:buChar char="ü"/>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Hỗ</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trợ</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ngũ</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bấc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sĩ</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chẩn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đoán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nhanh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hơn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chính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xác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hơn</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a:p>
            <a:pPr marL="457200" indent="-457200" algn="l">
              <a:spcBef>
                <a:spcPct val="0"/>
              </a:spcBef>
              <a:buFont typeface="Wingdings" panose="05000000000000000000" pitchFamily="2" charset="2"/>
              <a:buChar char="ü"/>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Tiết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kiệm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thời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gian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khám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phát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hiện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sớm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nghiêm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trọng</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a:p>
            <a:pPr marL="457200" indent="-457200" algn="l">
              <a:spcBef>
                <a:spcPct val="0"/>
              </a:spcBef>
              <a:buFont typeface="Wingdings" panose="05000000000000000000" pitchFamily="2" charset="2"/>
              <a:buChar char="ü"/>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Ứng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dụng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được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trong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hệ</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thống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khám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thông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minh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a:t>
            </a:r>
          </a:p>
        </p:txBody>
      </p:sp>
      <p:grpSp>
        <p:nvGrpSpPr>
          <p:cNvPr id="24" name="Group 23">
            <a:extLst>
              <a:ext uri="{FF2B5EF4-FFF2-40B4-BE49-F238E27FC236}">
                <a16:creationId xmlns:a16="http://schemas.microsoft.com/office/drawing/2014/main" id="{94A6DCF1-7427-E589-1D39-BAF5A8D08659}"/>
              </a:ext>
            </a:extLst>
          </p:cNvPr>
          <p:cNvGrpSpPr/>
          <p:nvPr/>
        </p:nvGrpSpPr>
        <p:grpSpPr>
          <a:xfrm>
            <a:off x="10451104" y="5260127"/>
            <a:ext cx="7836896" cy="2046905"/>
            <a:chOff x="10451104" y="5260127"/>
            <a:chExt cx="7836896" cy="2046905"/>
          </a:xfrm>
        </p:grpSpPr>
        <p:sp>
          <p:nvSpPr>
            <p:cNvPr id="17" name="TextBox 17"/>
            <p:cNvSpPr txBox="1"/>
            <p:nvPr/>
          </p:nvSpPr>
          <p:spPr>
            <a:xfrm>
              <a:off x="10451104" y="5260127"/>
              <a:ext cx="7074896" cy="423193"/>
            </a:xfrm>
            <a:prstGeom prst="rect">
              <a:avLst/>
            </a:prstGeom>
          </p:spPr>
          <p:txBody>
            <a:bodyPr wrap="square" lIns="0" tIns="0" rIns="0" bIns="0" rtlCol="0" anchor="t">
              <a:spAutoFit/>
            </a:bodyPr>
            <a:lstStyle/>
            <a:p>
              <a:pPr algn="l">
                <a:lnSpc>
                  <a:spcPts val="3289"/>
                </a:lnSpc>
                <a:spcBef>
                  <a:spcPct val="0"/>
                </a:spcBef>
              </a:pP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Các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loại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được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phân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loại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trong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dataset:</a:t>
              </a:r>
            </a:p>
          </p:txBody>
        </p:sp>
        <p:sp>
          <p:nvSpPr>
            <p:cNvPr id="23" name="TextBox 17">
              <a:extLst>
                <a:ext uri="{FF2B5EF4-FFF2-40B4-BE49-F238E27FC236}">
                  <a16:creationId xmlns:a16="http://schemas.microsoft.com/office/drawing/2014/main" id="{20CA718F-0193-8F32-2865-FA951DE0D235}"/>
                </a:ext>
              </a:extLst>
            </p:cNvPr>
            <p:cNvSpPr txBox="1"/>
            <p:nvPr/>
          </p:nvSpPr>
          <p:spPr>
            <a:xfrm>
              <a:off x="10451104" y="5614261"/>
              <a:ext cx="7836896" cy="1692771"/>
            </a:xfrm>
            <a:prstGeom prst="rect">
              <a:avLst/>
            </a:prstGeom>
          </p:spPr>
          <p:txBody>
            <a:bodyPr wrap="square" lIns="0" tIns="0" rIns="0" bIns="0" numCol="2" rtlCol="0" anchor="t">
              <a:spAutoFit/>
            </a:bodyPr>
            <a:lstStyle/>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Cataract </a:t>
              </a:r>
            </a:p>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Diabetic Retinopathy</a:t>
              </a:r>
            </a:p>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Glaucoma</a:t>
              </a:r>
            </a:p>
            <a:p>
              <a:pPr marL="457200" indent="-457200" algn="l">
                <a:lnSpc>
                  <a:spcPts val="3289"/>
                </a:lnSpc>
                <a:spcBef>
                  <a:spcPct val="0"/>
                </a:spcBef>
                <a:buFont typeface="Arial" panose="020B0604020202020204" pitchFamily="34" charset="0"/>
                <a:buChar char="•"/>
              </a:pPr>
              <a:endParaRPr lang="en-US" sz="2800" dirty="0">
                <a:solidFill>
                  <a:srgbClr val="FFFFFF"/>
                </a:solidFill>
                <a:latin typeface="Times New Roman" panose="02020603050405020304" pitchFamily="18" charset="0"/>
                <a:ea typeface="Raleway"/>
                <a:cs typeface="Times New Roman" panose="02020603050405020304" pitchFamily="18" charset="0"/>
                <a:sym typeface="Raleway"/>
              </a:endParaRPr>
            </a:p>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Healthy</a:t>
              </a:r>
            </a:p>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Macular Scar</a:t>
              </a:r>
            </a:p>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Myopia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5"/>
                    </p:tgtEl>
                  </p:cond>
                </p:stCondLst>
                <p:endSync evt="end" delay="0">
                  <p:rtn val="all"/>
                </p:endSync>
                <p:childTnLst>
                  <p:par>
                    <p:cTn id="22" fill="hold">
                      <p:stCondLst>
                        <p:cond delay="0"/>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p:cTn id="26"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7"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28"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29" dur="1000"/>
                                        <p:tgtEl>
                                          <p:spTgt spid="12">
                                            <p:txEl>
                                              <p:pRg st="0" end="0"/>
                                            </p:txEl>
                                          </p:spTgt>
                                        </p:tgtEl>
                                      </p:cBhvr>
                                    </p:animEffect>
                                  </p:childTnLst>
                                </p:cTn>
                              </p:par>
                            </p:childTnLst>
                          </p:cTn>
                        </p:par>
                      </p:childTnLst>
                    </p:cTn>
                  </p:par>
                </p:childTnLst>
              </p:cTn>
              <p:nextCondLst>
                <p:cond evt="onClick" delay="0">
                  <p:tgtEl>
                    <p:spTgt spid="25"/>
                  </p:tgtEl>
                </p:cond>
              </p:nextCondLst>
            </p:seq>
            <p:seq concurrent="1" nextAc="seek">
              <p:cTn id="30" restart="whenNotActive" fill="hold" evtFilter="cancelBubble" nodeType="interactiveSeq">
                <p:stCondLst>
                  <p:cond evt="onClick" delay="0">
                    <p:tgtEl>
                      <p:spTgt spid="26"/>
                    </p:tgtEl>
                  </p:cond>
                </p:stCondLst>
                <p:endSync evt="end" delay="0">
                  <p:rtn val="all"/>
                </p:endSync>
                <p:childTnLst>
                  <p:par>
                    <p:cTn id="31" fill="hold">
                      <p:stCondLst>
                        <p:cond delay="0"/>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6"/>
                  </p:tgtEl>
                </p:cond>
              </p:nextCondLst>
            </p:seq>
            <p:seq concurrent="1" nextAc="seek">
              <p:cTn id="37" restart="whenNotActive" fill="hold" evtFilter="cancelBubble" nodeType="interactiveSeq">
                <p:stCondLst>
                  <p:cond evt="onClick" delay="0">
                    <p:tgtEl>
                      <p:spTgt spid="27"/>
                    </p:tgtEl>
                  </p:cond>
                </p:stCondLst>
                <p:endSync evt="end" delay="0">
                  <p:rtn val="all"/>
                </p:endSync>
                <p:childTnLst>
                  <p:par>
                    <p:cTn id="38" fill="hold">
                      <p:stCondLst>
                        <p:cond delay="0"/>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circle(in)">
                                      <p:cBhvr>
                                        <p:cTn id="42" dur="2000"/>
                                        <p:tgtEl>
                                          <p:spTgt spid="22"/>
                                        </p:tgtEl>
                                      </p:cBhvr>
                                    </p:animEffect>
                                  </p:childTnLst>
                                </p:cTn>
                              </p:par>
                            </p:childTnLst>
                          </p:cTn>
                        </p:par>
                      </p:childTnLst>
                    </p:cTn>
                  </p:par>
                </p:childTnLst>
              </p:cTn>
              <p:nextCondLst>
                <p:cond evt="onClick" delay="0">
                  <p:tgtEl>
                    <p:spTgt spid="27"/>
                  </p:tgtEl>
                </p:cond>
              </p:nextCondLst>
            </p:seq>
          </p:childTnLst>
        </p:cTn>
      </p:par>
    </p:tnLst>
    <p:bldLst>
      <p:bldP spid="4" grpId="0"/>
      <p:bldP spid="12" grpId="0" build="allAtOnce"/>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TotalTime>
  <Words>1551</Words>
  <Application>Microsoft Office PowerPoint</Application>
  <PresentationFormat>Custom</PresentationFormat>
  <Paragraphs>191</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Anton</vt:lpstr>
      <vt:lpstr>Calibri</vt:lpstr>
      <vt:lpstr>Times New Roman</vt:lpstr>
      <vt:lpstr>Raleway Bold</vt:lpstr>
      <vt:lpstr>Raleway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Metaverse</dc:title>
  <cp:lastModifiedBy>Công Chí Hồ</cp:lastModifiedBy>
  <cp:revision>103</cp:revision>
  <dcterms:created xsi:type="dcterms:W3CDTF">2006-08-16T00:00:00Z</dcterms:created>
  <dcterms:modified xsi:type="dcterms:W3CDTF">2025-04-16T03:48:38Z</dcterms:modified>
  <dc:identifier>DAGkZvUTPsM</dc:identifier>
</cp:coreProperties>
</file>